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9"/>
  </p:notesMasterIdLst>
  <p:sldIdLst>
    <p:sldId id="437" r:id="rId5"/>
    <p:sldId id="701" r:id="rId6"/>
    <p:sldId id="700" r:id="rId7"/>
    <p:sldId id="705" r:id="rId8"/>
    <p:sldId id="711" r:id="rId9"/>
    <p:sldId id="709" r:id="rId10"/>
    <p:sldId id="710" r:id="rId11"/>
    <p:sldId id="713" r:id="rId12"/>
    <p:sldId id="714" r:id="rId13"/>
    <p:sldId id="715" r:id="rId14"/>
    <p:sldId id="716" r:id="rId15"/>
    <p:sldId id="720" r:id="rId16"/>
    <p:sldId id="719" r:id="rId17"/>
    <p:sldId id="718" r:id="rId18"/>
    <p:sldId id="717" r:id="rId19"/>
    <p:sldId id="758" r:id="rId20"/>
    <p:sldId id="496" r:id="rId21"/>
    <p:sldId id="499" r:id="rId22"/>
    <p:sldId id="616" r:id="rId23"/>
    <p:sldId id="695" r:id="rId24"/>
    <p:sldId id="416" r:id="rId25"/>
    <p:sldId id="625" r:id="rId26"/>
    <p:sldId id="319" r:id="rId27"/>
    <p:sldId id="624" r:id="rId28"/>
    <p:sldId id="623" r:id="rId29"/>
    <p:sldId id="752" r:id="rId30"/>
    <p:sldId id="753" r:id="rId31"/>
    <p:sldId id="754" r:id="rId32"/>
    <p:sldId id="755" r:id="rId33"/>
    <p:sldId id="756" r:id="rId34"/>
    <p:sldId id="757" r:id="rId35"/>
    <p:sldId id="721" r:id="rId36"/>
    <p:sldId id="722" r:id="rId37"/>
    <p:sldId id="723" r:id="rId38"/>
    <p:sldId id="724" r:id="rId39"/>
    <p:sldId id="725" r:id="rId40"/>
    <p:sldId id="726" r:id="rId41"/>
    <p:sldId id="727" r:id="rId42"/>
    <p:sldId id="728" r:id="rId43"/>
    <p:sldId id="729" r:id="rId44"/>
    <p:sldId id="730" r:id="rId45"/>
    <p:sldId id="731" r:id="rId46"/>
    <p:sldId id="732" r:id="rId47"/>
    <p:sldId id="733" r:id="rId48"/>
    <p:sldId id="734" r:id="rId49"/>
    <p:sldId id="735" r:id="rId50"/>
    <p:sldId id="736" r:id="rId51"/>
    <p:sldId id="737" r:id="rId52"/>
    <p:sldId id="738" r:id="rId53"/>
    <p:sldId id="739" r:id="rId54"/>
    <p:sldId id="708" r:id="rId55"/>
    <p:sldId id="740" r:id="rId56"/>
    <p:sldId id="741" r:id="rId57"/>
    <p:sldId id="742" r:id="rId58"/>
    <p:sldId id="743" r:id="rId59"/>
    <p:sldId id="744" r:id="rId60"/>
    <p:sldId id="745" r:id="rId61"/>
    <p:sldId id="746" r:id="rId62"/>
    <p:sldId id="747" r:id="rId63"/>
    <p:sldId id="748" r:id="rId64"/>
    <p:sldId id="759" r:id="rId65"/>
    <p:sldId id="749" r:id="rId66"/>
    <p:sldId id="750" r:id="rId67"/>
    <p:sldId id="702" r:id="rId68"/>
    <p:sldId id="703" r:id="rId69"/>
    <p:sldId id="704" r:id="rId70"/>
    <p:sldId id="751" r:id="rId71"/>
    <p:sldId id="706" r:id="rId72"/>
    <p:sldId id="707" r:id="rId73"/>
    <p:sldId id="679" r:id="rId74"/>
    <p:sldId id="346" r:id="rId75"/>
    <p:sldId id="626" r:id="rId76"/>
    <p:sldId id="367" r:id="rId77"/>
    <p:sldId id="627" r:id="rId78"/>
    <p:sldId id="629" r:id="rId79"/>
    <p:sldId id="630" r:id="rId80"/>
    <p:sldId id="631" r:id="rId81"/>
    <p:sldId id="680" r:id="rId82"/>
    <p:sldId id="269" r:id="rId83"/>
    <p:sldId id="414" r:id="rId84"/>
    <p:sldId id="633" r:id="rId85"/>
    <p:sldId id="262" r:id="rId86"/>
    <p:sldId id="497" r:id="rId87"/>
    <p:sldId id="467" r:id="rId88"/>
    <p:sldId id="466" r:id="rId89"/>
    <p:sldId id="433" r:id="rId90"/>
    <p:sldId id="560" r:id="rId91"/>
    <p:sldId id="561" r:id="rId92"/>
    <p:sldId id="562" r:id="rId93"/>
    <p:sldId id="563" r:id="rId94"/>
    <p:sldId id="575" r:id="rId95"/>
    <p:sldId id="576" r:id="rId96"/>
    <p:sldId id="565" r:id="rId97"/>
    <p:sldId id="577" r:id="rId98"/>
    <p:sldId id="564" r:id="rId99"/>
    <p:sldId id="573" r:id="rId100"/>
    <p:sldId id="572" r:id="rId101"/>
    <p:sldId id="570" r:id="rId102"/>
    <p:sldId id="571" r:id="rId103"/>
    <p:sldId id="574" r:id="rId104"/>
    <p:sldId id="578" r:id="rId105"/>
    <p:sldId id="579" r:id="rId106"/>
    <p:sldId id="581" r:id="rId107"/>
    <p:sldId id="580"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Mitchell" initials="WM" lastIdx="2" clrIdx="0">
    <p:extLst>
      <p:ext uri="{19B8F6BF-5375-455C-9EA6-DF929625EA0E}">
        <p15:presenceInfo xmlns:p15="http://schemas.microsoft.com/office/powerpoint/2012/main" userId="d2dbc226006af4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1FF"/>
    <a:srgbClr val="04C0C5"/>
    <a:srgbClr val="F8766D"/>
    <a:srgbClr val="FF0000"/>
    <a:srgbClr val="4472C4"/>
    <a:srgbClr val="7630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18" autoAdjust="0"/>
    <p:restoredTop sz="69039" autoAdjust="0"/>
  </p:normalViewPr>
  <p:slideViewPr>
    <p:cSldViewPr snapToGrid="0">
      <p:cViewPr varScale="1">
        <p:scale>
          <a:sx n="74" d="100"/>
          <a:sy n="74" d="100"/>
        </p:scale>
        <p:origin x="7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7DDD44-86A8-4C23-AF24-53B4196A395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6A0FB63-A474-4DEF-B54A-4EC04B884C30}">
      <dgm:prSet/>
      <dgm:spPr/>
      <dgm:t>
        <a:bodyPr/>
        <a:lstStyle/>
        <a:p>
          <a:r>
            <a:rPr lang="en-US"/>
            <a:t>Setting Design</a:t>
          </a:r>
        </a:p>
      </dgm:t>
    </dgm:pt>
    <dgm:pt modelId="{213FB869-1E75-433D-8952-B0FDDB76AB03}" type="parTrans" cxnId="{6C5AE69E-ECBA-4504-A0DD-F8E605004C70}">
      <dgm:prSet/>
      <dgm:spPr/>
      <dgm:t>
        <a:bodyPr/>
        <a:lstStyle/>
        <a:p>
          <a:endParaRPr lang="en-US"/>
        </a:p>
      </dgm:t>
    </dgm:pt>
    <dgm:pt modelId="{E9DA8FCE-14B0-4488-8990-55D67B267E9C}" type="sibTrans" cxnId="{6C5AE69E-ECBA-4504-A0DD-F8E605004C70}">
      <dgm:prSet/>
      <dgm:spPr/>
      <dgm:t>
        <a:bodyPr/>
        <a:lstStyle/>
        <a:p>
          <a:endParaRPr lang="en-US"/>
        </a:p>
      </dgm:t>
    </dgm:pt>
    <dgm:pt modelId="{DCE1DAF8-72C5-4CBB-850C-3A4CA4099C75}">
      <dgm:prSet/>
      <dgm:spPr/>
      <dgm:t>
        <a:bodyPr/>
        <a:lstStyle/>
        <a:p>
          <a:r>
            <a:rPr lang="en-US"/>
            <a:t>Labels made by creators</a:t>
          </a:r>
        </a:p>
      </dgm:t>
    </dgm:pt>
    <dgm:pt modelId="{241DCD6E-58C4-4251-A894-E351DE699342}" type="parTrans" cxnId="{4F909A47-F725-4E92-8488-521F2493C39E}">
      <dgm:prSet/>
      <dgm:spPr/>
      <dgm:t>
        <a:bodyPr/>
        <a:lstStyle/>
        <a:p>
          <a:endParaRPr lang="en-US"/>
        </a:p>
      </dgm:t>
    </dgm:pt>
    <dgm:pt modelId="{7A5B2FD0-5A5D-4541-A0BB-845DDD6A01DA}" type="sibTrans" cxnId="{4F909A47-F725-4E92-8488-521F2493C39E}">
      <dgm:prSet/>
      <dgm:spPr/>
      <dgm:t>
        <a:bodyPr/>
        <a:lstStyle/>
        <a:p>
          <a:endParaRPr lang="en-US"/>
        </a:p>
      </dgm:t>
    </dgm:pt>
    <dgm:pt modelId="{773C919B-168F-403D-AD35-F90BA797A979}">
      <dgm:prSet/>
      <dgm:spPr/>
      <dgm:t>
        <a:bodyPr/>
        <a:lstStyle/>
        <a:p>
          <a:r>
            <a:rPr lang="en-US"/>
            <a:t>Number of relevant events</a:t>
          </a:r>
        </a:p>
      </dgm:t>
    </dgm:pt>
    <dgm:pt modelId="{79FBD8AC-4007-453F-8F05-3A7BFD36D774}" type="parTrans" cxnId="{E60026A6-5308-437D-97DB-39D8837A0132}">
      <dgm:prSet/>
      <dgm:spPr/>
      <dgm:t>
        <a:bodyPr/>
        <a:lstStyle/>
        <a:p>
          <a:endParaRPr lang="en-US"/>
        </a:p>
      </dgm:t>
    </dgm:pt>
    <dgm:pt modelId="{0A5D0852-2BBC-4188-8AE4-AD791064AF7E}" type="sibTrans" cxnId="{E60026A6-5308-437D-97DB-39D8837A0132}">
      <dgm:prSet/>
      <dgm:spPr/>
      <dgm:t>
        <a:bodyPr/>
        <a:lstStyle/>
        <a:p>
          <a:endParaRPr lang="en-US"/>
        </a:p>
      </dgm:t>
    </dgm:pt>
    <dgm:pt modelId="{1BD03BAB-C955-4DB8-9A5E-3FE3771D4B29}">
      <dgm:prSet/>
      <dgm:spPr/>
      <dgm:t>
        <a:bodyPr/>
        <a:lstStyle/>
        <a:p>
          <a:r>
            <a:rPr lang="en-US"/>
            <a:t>Self-Report</a:t>
          </a:r>
        </a:p>
      </dgm:t>
    </dgm:pt>
    <dgm:pt modelId="{D0F73642-D3D5-4627-B861-9FCD92F9ED92}" type="parTrans" cxnId="{1D5030FF-22AA-4DA8-81E6-64E7D7D2B18D}">
      <dgm:prSet/>
      <dgm:spPr/>
      <dgm:t>
        <a:bodyPr/>
        <a:lstStyle/>
        <a:p>
          <a:endParaRPr lang="en-US"/>
        </a:p>
      </dgm:t>
    </dgm:pt>
    <dgm:pt modelId="{E288B7B4-4F8F-4386-AD5F-E25CEFC2828F}" type="sibTrans" cxnId="{1D5030FF-22AA-4DA8-81E6-64E7D7D2B18D}">
      <dgm:prSet/>
      <dgm:spPr/>
      <dgm:t>
        <a:bodyPr/>
        <a:lstStyle/>
        <a:p>
          <a:endParaRPr lang="en-US"/>
        </a:p>
      </dgm:t>
    </dgm:pt>
    <dgm:pt modelId="{3688B47E-416B-4E52-B496-4EE979F93B40}">
      <dgm:prSet/>
      <dgm:spPr/>
      <dgm:t>
        <a:bodyPr/>
        <a:lstStyle/>
        <a:p>
          <a:r>
            <a:rPr lang="en-US"/>
            <a:t>State STAI</a:t>
          </a:r>
        </a:p>
      </dgm:t>
    </dgm:pt>
    <dgm:pt modelId="{A5F35158-2433-481F-9EB6-C119D1533318}" type="parTrans" cxnId="{F098FB7E-7C29-4EF9-9335-1AEADEE3AA09}">
      <dgm:prSet/>
      <dgm:spPr/>
      <dgm:t>
        <a:bodyPr/>
        <a:lstStyle/>
        <a:p>
          <a:endParaRPr lang="en-US"/>
        </a:p>
      </dgm:t>
    </dgm:pt>
    <dgm:pt modelId="{FC192FA1-5418-478E-89BD-0075A8CDAB09}" type="sibTrans" cxnId="{F098FB7E-7C29-4EF9-9335-1AEADEE3AA09}">
      <dgm:prSet/>
      <dgm:spPr/>
      <dgm:t>
        <a:bodyPr/>
        <a:lstStyle/>
        <a:p>
          <a:endParaRPr lang="en-US"/>
        </a:p>
      </dgm:t>
    </dgm:pt>
    <dgm:pt modelId="{7F26D65E-B85C-4102-9FB5-417B2F5A2FCC}">
      <dgm:prSet/>
      <dgm:spPr/>
      <dgm:t>
        <a:bodyPr/>
        <a:lstStyle/>
        <a:p>
          <a:r>
            <a:rPr lang="en-US"/>
            <a:t>Custom Measures</a:t>
          </a:r>
        </a:p>
      </dgm:t>
    </dgm:pt>
    <dgm:pt modelId="{C23AD5CC-2908-43F8-99F2-2A1F9833C6E0}" type="parTrans" cxnId="{CD201286-31D3-4E93-9DC2-C8C151E6C343}">
      <dgm:prSet/>
      <dgm:spPr/>
      <dgm:t>
        <a:bodyPr/>
        <a:lstStyle/>
        <a:p>
          <a:endParaRPr lang="en-US"/>
        </a:p>
      </dgm:t>
    </dgm:pt>
    <dgm:pt modelId="{B86AA5CF-F17F-4D04-95B1-0FD18EFAF571}" type="sibTrans" cxnId="{CD201286-31D3-4E93-9DC2-C8C151E6C343}">
      <dgm:prSet/>
      <dgm:spPr/>
      <dgm:t>
        <a:bodyPr/>
        <a:lstStyle/>
        <a:p>
          <a:endParaRPr lang="en-US"/>
        </a:p>
      </dgm:t>
    </dgm:pt>
    <dgm:pt modelId="{BA87C449-501B-4BEF-8E06-1BAB7B07B396}">
      <dgm:prSet/>
      <dgm:spPr/>
      <dgm:t>
        <a:bodyPr/>
        <a:lstStyle/>
        <a:p>
          <a:r>
            <a:rPr lang="en-US"/>
            <a:t>Cognitive Load (indirectly)</a:t>
          </a:r>
        </a:p>
      </dgm:t>
    </dgm:pt>
    <dgm:pt modelId="{85974BA3-6805-4AF3-BFBA-90CB4B7E48AC}" type="parTrans" cxnId="{BD4B83C2-283D-4FD2-BCBE-A832C204F2CC}">
      <dgm:prSet/>
      <dgm:spPr/>
      <dgm:t>
        <a:bodyPr/>
        <a:lstStyle/>
        <a:p>
          <a:endParaRPr lang="en-US"/>
        </a:p>
      </dgm:t>
    </dgm:pt>
    <dgm:pt modelId="{39F429EF-623C-4575-82FE-640F7ABEA5D4}" type="sibTrans" cxnId="{BD4B83C2-283D-4FD2-BCBE-A832C204F2CC}">
      <dgm:prSet/>
      <dgm:spPr/>
      <dgm:t>
        <a:bodyPr/>
        <a:lstStyle/>
        <a:p>
          <a:endParaRPr lang="en-US"/>
        </a:p>
      </dgm:t>
    </dgm:pt>
    <dgm:pt modelId="{6015B086-1958-4DC7-990A-FA67642C54A6}">
      <dgm:prSet/>
      <dgm:spPr/>
      <dgm:t>
        <a:bodyPr/>
        <a:lstStyle/>
        <a:p>
          <a:r>
            <a:rPr lang="en-US"/>
            <a:t>Physiology</a:t>
          </a:r>
        </a:p>
      </dgm:t>
    </dgm:pt>
    <dgm:pt modelId="{AAFCEE58-60BF-41CF-BEAD-0CE7F05DC1C5}" type="parTrans" cxnId="{E5CA980F-607A-48B2-A3F5-54197614B5AA}">
      <dgm:prSet/>
      <dgm:spPr/>
      <dgm:t>
        <a:bodyPr/>
        <a:lstStyle/>
        <a:p>
          <a:endParaRPr lang="en-US"/>
        </a:p>
      </dgm:t>
    </dgm:pt>
    <dgm:pt modelId="{16B2FC9A-C7E4-420D-84AF-AC18BD1FCBE1}" type="sibTrans" cxnId="{E5CA980F-607A-48B2-A3F5-54197614B5AA}">
      <dgm:prSet/>
      <dgm:spPr/>
      <dgm:t>
        <a:bodyPr/>
        <a:lstStyle/>
        <a:p>
          <a:endParaRPr lang="en-US"/>
        </a:p>
      </dgm:t>
    </dgm:pt>
    <dgm:pt modelId="{18B06E23-8E7F-4F11-8B8D-771821AB408B}">
      <dgm:prSet/>
      <dgm:spPr/>
      <dgm:t>
        <a:bodyPr/>
        <a:lstStyle/>
        <a:p>
          <a:r>
            <a:rPr lang="en-US"/>
            <a:t>Increased Heart Rate</a:t>
          </a:r>
        </a:p>
      </dgm:t>
    </dgm:pt>
    <dgm:pt modelId="{CAB28781-A6D2-48FC-AD8C-0CEF8F11F99F}" type="parTrans" cxnId="{0510B31C-7AA8-44DA-B3F6-C80E7413ABD3}">
      <dgm:prSet/>
      <dgm:spPr/>
      <dgm:t>
        <a:bodyPr/>
        <a:lstStyle/>
        <a:p>
          <a:endParaRPr lang="en-US"/>
        </a:p>
      </dgm:t>
    </dgm:pt>
    <dgm:pt modelId="{0A145EAD-AB0E-4BBF-9F6A-3AED6BC8DD40}" type="sibTrans" cxnId="{0510B31C-7AA8-44DA-B3F6-C80E7413ABD3}">
      <dgm:prSet/>
      <dgm:spPr/>
      <dgm:t>
        <a:bodyPr/>
        <a:lstStyle/>
        <a:p>
          <a:endParaRPr lang="en-US"/>
        </a:p>
      </dgm:t>
    </dgm:pt>
    <dgm:pt modelId="{30C2AED9-6B33-46FD-A578-338B21891EDC}">
      <dgm:prSet/>
      <dgm:spPr/>
      <dgm:t>
        <a:bodyPr/>
        <a:lstStyle/>
        <a:p>
          <a:r>
            <a:rPr lang="en-US"/>
            <a:t>Decreased Heart Rate Variability</a:t>
          </a:r>
        </a:p>
      </dgm:t>
    </dgm:pt>
    <dgm:pt modelId="{D929974D-7FCD-4F05-A9C6-E3894C8C3E53}" type="parTrans" cxnId="{7D24F5B2-C0AD-4C1F-B3CF-CE4441B0332E}">
      <dgm:prSet/>
      <dgm:spPr/>
      <dgm:t>
        <a:bodyPr/>
        <a:lstStyle/>
        <a:p>
          <a:endParaRPr lang="en-US"/>
        </a:p>
      </dgm:t>
    </dgm:pt>
    <dgm:pt modelId="{B457A86A-3D2E-46C2-ABBA-A1DF2EB62A91}" type="sibTrans" cxnId="{7D24F5B2-C0AD-4C1F-B3CF-CE4441B0332E}">
      <dgm:prSet/>
      <dgm:spPr/>
      <dgm:t>
        <a:bodyPr/>
        <a:lstStyle/>
        <a:p>
          <a:endParaRPr lang="en-US"/>
        </a:p>
      </dgm:t>
    </dgm:pt>
    <dgm:pt modelId="{0CD6F842-9C51-4029-BB26-F7055C23E9D4}" type="pres">
      <dgm:prSet presAssocID="{697DDD44-86A8-4C23-AF24-53B4196A395A}" presName="root" presStyleCnt="0">
        <dgm:presLayoutVars>
          <dgm:dir/>
          <dgm:resizeHandles val="exact"/>
        </dgm:presLayoutVars>
      </dgm:prSet>
      <dgm:spPr/>
    </dgm:pt>
    <dgm:pt modelId="{6B412C3E-3D1B-49B0-B6BF-2BF2C3F92FB1}" type="pres">
      <dgm:prSet presAssocID="{E6A0FB63-A474-4DEF-B54A-4EC04B884C30}" presName="compNode" presStyleCnt="0"/>
      <dgm:spPr/>
    </dgm:pt>
    <dgm:pt modelId="{E21E6E1D-0FF2-49FC-B945-2E43A991CFD5}" type="pres">
      <dgm:prSet presAssocID="{E6A0FB63-A474-4DEF-B54A-4EC04B884C30}" presName="bgRect" presStyleLbl="bgShp" presStyleIdx="0" presStyleCnt="3"/>
      <dgm:spPr/>
    </dgm:pt>
    <dgm:pt modelId="{CF21D774-8AEA-4D03-8275-07D9DB138D0E}" type="pres">
      <dgm:prSet presAssocID="{E6A0FB63-A474-4DEF-B54A-4EC04B884C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A902683D-FE5B-42B6-AC5B-DCA6369D3094}" type="pres">
      <dgm:prSet presAssocID="{E6A0FB63-A474-4DEF-B54A-4EC04B884C30}" presName="spaceRect" presStyleCnt="0"/>
      <dgm:spPr/>
    </dgm:pt>
    <dgm:pt modelId="{2FE95882-01E8-40CB-A8A0-C6B8D90FE411}" type="pres">
      <dgm:prSet presAssocID="{E6A0FB63-A474-4DEF-B54A-4EC04B884C30}" presName="parTx" presStyleLbl="revTx" presStyleIdx="0" presStyleCnt="6">
        <dgm:presLayoutVars>
          <dgm:chMax val="0"/>
          <dgm:chPref val="0"/>
        </dgm:presLayoutVars>
      </dgm:prSet>
      <dgm:spPr/>
    </dgm:pt>
    <dgm:pt modelId="{A999FD7A-7D82-41F3-89CD-37AD3314E6D4}" type="pres">
      <dgm:prSet presAssocID="{E6A0FB63-A474-4DEF-B54A-4EC04B884C30}" presName="desTx" presStyleLbl="revTx" presStyleIdx="1" presStyleCnt="6">
        <dgm:presLayoutVars/>
      </dgm:prSet>
      <dgm:spPr/>
    </dgm:pt>
    <dgm:pt modelId="{BA834072-D7B3-497C-84A6-36C863AA6094}" type="pres">
      <dgm:prSet presAssocID="{E9DA8FCE-14B0-4488-8990-55D67B267E9C}" presName="sibTrans" presStyleCnt="0"/>
      <dgm:spPr/>
    </dgm:pt>
    <dgm:pt modelId="{8C4FCE7D-3173-4EF9-90F4-EC0CFE4D0B2F}" type="pres">
      <dgm:prSet presAssocID="{1BD03BAB-C955-4DB8-9A5E-3FE3771D4B29}" presName="compNode" presStyleCnt="0"/>
      <dgm:spPr/>
    </dgm:pt>
    <dgm:pt modelId="{5E651EF2-4658-451D-809F-40DB083E1EBE}" type="pres">
      <dgm:prSet presAssocID="{1BD03BAB-C955-4DB8-9A5E-3FE3771D4B29}" presName="bgRect" presStyleLbl="bgShp" presStyleIdx="1" presStyleCnt="3"/>
      <dgm:spPr/>
    </dgm:pt>
    <dgm:pt modelId="{CE37476E-B144-4246-BA69-FA7766CC4061}" type="pres">
      <dgm:prSet presAssocID="{1BD03BAB-C955-4DB8-9A5E-3FE3771D4B2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FC8A60F1-0562-4C39-88F6-61983E811744}" type="pres">
      <dgm:prSet presAssocID="{1BD03BAB-C955-4DB8-9A5E-3FE3771D4B29}" presName="spaceRect" presStyleCnt="0"/>
      <dgm:spPr/>
    </dgm:pt>
    <dgm:pt modelId="{D09A382F-8AFB-481A-9468-281BE8617EE7}" type="pres">
      <dgm:prSet presAssocID="{1BD03BAB-C955-4DB8-9A5E-3FE3771D4B29}" presName="parTx" presStyleLbl="revTx" presStyleIdx="2" presStyleCnt="6">
        <dgm:presLayoutVars>
          <dgm:chMax val="0"/>
          <dgm:chPref val="0"/>
        </dgm:presLayoutVars>
      </dgm:prSet>
      <dgm:spPr/>
    </dgm:pt>
    <dgm:pt modelId="{360CB1C4-7B98-4690-9892-86E49979881E}" type="pres">
      <dgm:prSet presAssocID="{1BD03BAB-C955-4DB8-9A5E-3FE3771D4B29}" presName="desTx" presStyleLbl="revTx" presStyleIdx="3" presStyleCnt="6">
        <dgm:presLayoutVars/>
      </dgm:prSet>
      <dgm:spPr/>
    </dgm:pt>
    <dgm:pt modelId="{F1EA9D86-A6F6-48AD-A064-6A0D13CF8290}" type="pres">
      <dgm:prSet presAssocID="{E288B7B4-4F8F-4386-AD5F-E25CEFC2828F}" presName="sibTrans" presStyleCnt="0"/>
      <dgm:spPr/>
    </dgm:pt>
    <dgm:pt modelId="{CF67C2FC-430F-4FD4-B837-8B718D2CFE52}" type="pres">
      <dgm:prSet presAssocID="{6015B086-1958-4DC7-990A-FA67642C54A6}" presName="compNode" presStyleCnt="0"/>
      <dgm:spPr/>
    </dgm:pt>
    <dgm:pt modelId="{183EE080-9A5A-4DEE-A4CD-D0BDA392A8B3}" type="pres">
      <dgm:prSet presAssocID="{6015B086-1958-4DC7-990A-FA67642C54A6}" presName="bgRect" presStyleLbl="bgShp" presStyleIdx="2" presStyleCnt="3"/>
      <dgm:spPr/>
    </dgm:pt>
    <dgm:pt modelId="{74D9F8BF-60CA-48AC-BF91-CF1FFD229EB6}" type="pres">
      <dgm:prSet presAssocID="{6015B086-1958-4DC7-990A-FA67642C54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rtbeat"/>
        </a:ext>
      </dgm:extLst>
    </dgm:pt>
    <dgm:pt modelId="{44D0BCEE-FC73-4BDD-8017-52159504987A}" type="pres">
      <dgm:prSet presAssocID="{6015B086-1958-4DC7-990A-FA67642C54A6}" presName="spaceRect" presStyleCnt="0"/>
      <dgm:spPr/>
    </dgm:pt>
    <dgm:pt modelId="{D03E8FEC-D25E-45A8-A1C2-294A29F567DE}" type="pres">
      <dgm:prSet presAssocID="{6015B086-1958-4DC7-990A-FA67642C54A6}" presName="parTx" presStyleLbl="revTx" presStyleIdx="4" presStyleCnt="6">
        <dgm:presLayoutVars>
          <dgm:chMax val="0"/>
          <dgm:chPref val="0"/>
        </dgm:presLayoutVars>
      </dgm:prSet>
      <dgm:spPr/>
    </dgm:pt>
    <dgm:pt modelId="{932279AF-E878-4A8A-ADF9-D9F37C721A76}" type="pres">
      <dgm:prSet presAssocID="{6015B086-1958-4DC7-990A-FA67642C54A6}" presName="desTx" presStyleLbl="revTx" presStyleIdx="5" presStyleCnt="6">
        <dgm:presLayoutVars/>
      </dgm:prSet>
      <dgm:spPr/>
    </dgm:pt>
  </dgm:ptLst>
  <dgm:cxnLst>
    <dgm:cxn modelId="{E5CA980F-607A-48B2-A3F5-54197614B5AA}" srcId="{697DDD44-86A8-4C23-AF24-53B4196A395A}" destId="{6015B086-1958-4DC7-990A-FA67642C54A6}" srcOrd="2" destOrd="0" parTransId="{AAFCEE58-60BF-41CF-BEAD-0CE7F05DC1C5}" sibTransId="{16B2FC9A-C7E4-420D-84AF-AC18BD1FCBE1}"/>
    <dgm:cxn modelId="{B08B9B10-D060-4153-9D9B-AD28805542DB}" type="presOf" srcId="{6015B086-1958-4DC7-990A-FA67642C54A6}" destId="{D03E8FEC-D25E-45A8-A1C2-294A29F567DE}" srcOrd="0" destOrd="0" presId="urn:microsoft.com/office/officeart/2018/2/layout/IconVerticalSolidList"/>
    <dgm:cxn modelId="{03559513-8876-4201-9DB1-A487A37D31C8}" type="presOf" srcId="{7F26D65E-B85C-4102-9FB5-417B2F5A2FCC}" destId="{360CB1C4-7B98-4690-9892-86E49979881E}" srcOrd="0" destOrd="1" presId="urn:microsoft.com/office/officeart/2018/2/layout/IconVerticalSolidList"/>
    <dgm:cxn modelId="{918A1F18-0DBD-4936-BBE6-E979ABC116C2}" type="presOf" srcId="{773C919B-168F-403D-AD35-F90BA797A979}" destId="{A999FD7A-7D82-41F3-89CD-37AD3314E6D4}" srcOrd="0" destOrd="1" presId="urn:microsoft.com/office/officeart/2018/2/layout/IconVerticalSolidList"/>
    <dgm:cxn modelId="{938A9D1B-8BBB-4608-9B8C-74A61E061F4B}" type="presOf" srcId="{3688B47E-416B-4E52-B496-4EE979F93B40}" destId="{360CB1C4-7B98-4690-9892-86E49979881E}" srcOrd="0" destOrd="0" presId="urn:microsoft.com/office/officeart/2018/2/layout/IconVerticalSolidList"/>
    <dgm:cxn modelId="{0510B31C-7AA8-44DA-B3F6-C80E7413ABD3}" srcId="{6015B086-1958-4DC7-990A-FA67642C54A6}" destId="{18B06E23-8E7F-4F11-8B8D-771821AB408B}" srcOrd="0" destOrd="0" parTransId="{CAB28781-A6D2-48FC-AD8C-0CEF8F11F99F}" sibTransId="{0A145EAD-AB0E-4BBF-9F6A-3AED6BC8DD40}"/>
    <dgm:cxn modelId="{C06FB12C-DEFD-48FE-804B-CF0B4E7BF08D}" type="presOf" srcId="{30C2AED9-6B33-46FD-A578-338B21891EDC}" destId="{932279AF-E878-4A8A-ADF9-D9F37C721A76}" srcOrd="0" destOrd="1" presId="urn:microsoft.com/office/officeart/2018/2/layout/IconVerticalSolidList"/>
    <dgm:cxn modelId="{4F909A47-F725-4E92-8488-521F2493C39E}" srcId="{E6A0FB63-A474-4DEF-B54A-4EC04B884C30}" destId="{DCE1DAF8-72C5-4CBB-850C-3A4CA4099C75}" srcOrd="0" destOrd="0" parTransId="{241DCD6E-58C4-4251-A894-E351DE699342}" sibTransId="{7A5B2FD0-5A5D-4541-A0BB-845DDD6A01DA}"/>
    <dgm:cxn modelId="{55E3F56E-55CF-4E53-9D82-3F13F4C9FDC0}" type="presOf" srcId="{E6A0FB63-A474-4DEF-B54A-4EC04B884C30}" destId="{2FE95882-01E8-40CB-A8A0-C6B8D90FE411}" srcOrd="0" destOrd="0" presId="urn:microsoft.com/office/officeart/2018/2/layout/IconVerticalSolidList"/>
    <dgm:cxn modelId="{8D2DBC50-870A-4058-A266-110038DD45DD}" type="presOf" srcId="{18B06E23-8E7F-4F11-8B8D-771821AB408B}" destId="{932279AF-E878-4A8A-ADF9-D9F37C721A76}" srcOrd="0" destOrd="0" presId="urn:microsoft.com/office/officeart/2018/2/layout/IconVerticalSolidList"/>
    <dgm:cxn modelId="{F098FB7E-7C29-4EF9-9335-1AEADEE3AA09}" srcId="{1BD03BAB-C955-4DB8-9A5E-3FE3771D4B29}" destId="{3688B47E-416B-4E52-B496-4EE979F93B40}" srcOrd="0" destOrd="0" parTransId="{A5F35158-2433-481F-9EB6-C119D1533318}" sibTransId="{FC192FA1-5418-478E-89BD-0075A8CDAB09}"/>
    <dgm:cxn modelId="{CD201286-31D3-4E93-9DC2-C8C151E6C343}" srcId="{1BD03BAB-C955-4DB8-9A5E-3FE3771D4B29}" destId="{7F26D65E-B85C-4102-9FB5-417B2F5A2FCC}" srcOrd="1" destOrd="0" parTransId="{C23AD5CC-2908-43F8-99F2-2A1F9833C6E0}" sibTransId="{B86AA5CF-F17F-4D04-95B1-0FD18EFAF571}"/>
    <dgm:cxn modelId="{6C5AE69E-ECBA-4504-A0DD-F8E605004C70}" srcId="{697DDD44-86A8-4C23-AF24-53B4196A395A}" destId="{E6A0FB63-A474-4DEF-B54A-4EC04B884C30}" srcOrd="0" destOrd="0" parTransId="{213FB869-1E75-433D-8952-B0FDDB76AB03}" sibTransId="{E9DA8FCE-14B0-4488-8990-55D67B267E9C}"/>
    <dgm:cxn modelId="{E60026A6-5308-437D-97DB-39D8837A0132}" srcId="{E6A0FB63-A474-4DEF-B54A-4EC04B884C30}" destId="{773C919B-168F-403D-AD35-F90BA797A979}" srcOrd="1" destOrd="0" parTransId="{79FBD8AC-4007-453F-8F05-3A7BFD36D774}" sibTransId="{0A5D0852-2BBC-4188-8AE4-AD791064AF7E}"/>
    <dgm:cxn modelId="{05B417B2-0DE9-4E19-AF10-33923B58BF4C}" type="presOf" srcId="{DCE1DAF8-72C5-4CBB-850C-3A4CA4099C75}" destId="{A999FD7A-7D82-41F3-89CD-37AD3314E6D4}" srcOrd="0" destOrd="0" presId="urn:microsoft.com/office/officeart/2018/2/layout/IconVerticalSolidList"/>
    <dgm:cxn modelId="{7D24F5B2-C0AD-4C1F-B3CF-CE4441B0332E}" srcId="{6015B086-1958-4DC7-990A-FA67642C54A6}" destId="{30C2AED9-6B33-46FD-A578-338B21891EDC}" srcOrd="1" destOrd="0" parTransId="{D929974D-7FCD-4F05-A9C6-E3894C8C3E53}" sibTransId="{B457A86A-3D2E-46C2-ABBA-A1DF2EB62A91}"/>
    <dgm:cxn modelId="{2DD2FFBB-3F0D-4980-B697-2B7AF59EC5DE}" type="presOf" srcId="{697DDD44-86A8-4C23-AF24-53B4196A395A}" destId="{0CD6F842-9C51-4029-BB26-F7055C23E9D4}" srcOrd="0" destOrd="0" presId="urn:microsoft.com/office/officeart/2018/2/layout/IconVerticalSolidList"/>
    <dgm:cxn modelId="{BD4B83C2-283D-4FD2-BCBE-A832C204F2CC}" srcId="{1BD03BAB-C955-4DB8-9A5E-3FE3771D4B29}" destId="{BA87C449-501B-4BEF-8E06-1BAB7B07B396}" srcOrd="2" destOrd="0" parTransId="{85974BA3-6805-4AF3-BFBA-90CB4B7E48AC}" sibTransId="{39F429EF-623C-4575-82FE-640F7ABEA5D4}"/>
    <dgm:cxn modelId="{30EFB0CB-5C67-4973-B9E9-2770EA1CF04A}" type="presOf" srcId="{BA87C449-501B-4BEF-8E06-1BAB7B07B396}" destId="{360CB1C4-7B98-4690-9892-86E49979881E}" srcOrd="0" destOrd="2" presId="urn:microsoft.com/office/officeart/2018/2/layout/IconVerticalSolidList"/>
    <dgm:cxn modelId="{A02A21CC-918C-4DC7-BC20-A78072B1F95C}" type="presOf" srcId="{1BD03BAB-C955-4DB8-9A5E-3FE3771D4B29}" destId="{D09A382F-8AFB-481A-9468-281BE8617EE7}" srcOrd="0" destOrd="0" presId="urn:microsoft.com/office/officeart/2018/2/layout/IconVerticalSolidList"/>
    <dgm:cxn modelId="{1D5030FF-22AA-4DA8-81E6-64E7D7D2B18D}" srcId="{697DDD44-86A8-4C23-AF24-53B4196A395A}" destId="{1BD03BAB-C955-4DB8-9A5E-3FE3771D4B29}" srcOrd="1" destOrd="0" parTransId="{D0F73642-D3D5-4627-B861-9FCD92F9ED92}" sibTransId="{E288B7B4-4F8F-4386-AD5F-E25CEFC2828F}"/>
    <dgm:cxn modelId="{F970023A-4F8B-4756-9353-7384DF8A331D}" type="presParOf" srcId="{0CD6F842-9C51-4029-BB26-F7055C23E9D4}" destId="{6B412C3E-3D1B-49B0-B6BF-2BF2C3F92FB1}" srcOrd="0" destOrd="0" presId="urn:microsoft.com/office/officeart/2018/2/layout/IconVerticalSolidList"/>
    <dgm:cxn modelId="{154180E4-018E-4375-9147-C6298D6DE20C}" type="presParOf" srcId="{6B412C3E-3D1B-49B0-B6BF-2BF2C3F92FB1}" destId="{E21E6E1D-0FF2-49FC-B945-2E43A991CFD5}" srcOrd="0" destOrd="0" presId="urn:microsoft.com/office/officeart/2018/2/layout/IconVerticalSolidList"/>
    <dgm:cxn modelId="{DDFBE1AE-3AF5-47AC-818C-E51AE005AF32}" type="presParOf" srcId="{6B412C3E-3D1B-49B0-B6BF-2BF2C3F92FB1}" destId="{CF21D774-8AEA-4D03-8275-07D9DB138D0E}" srcOrd="1" destOrd="0" presId="urn:microsoft.com/office/officeart/2018/2/layout/IconVerticalSolidList"/>
    <dgm:cxn modelId="{8ECEBC15-DB51-4816-8057-A609CEB4EAB0}" type="presParOf" srcId="{6B412C3E-3D1B-49B0-B6BF-2BF2C3F92FB1}" destId="{A902683D-FE5B-42B6-AC5B-DCA6369D3094}" srcOrd="2" destOrd="0" presId="urn:microsoft.com/office/officeart/2018/2/layout/IconVerticalSolidList"/>
    <dgm:cxn modelId="{3B675F19-4E15-460B-8472-0EA7CEE05775}" type="presParOf" srcId="{6B412C3E-3D1B-49B0-B6BF-2BF2C3F92FB1}" destId="{2FE95882-01E8-40CB-A8A0-C6B8D90FE411}" srcOrd="3" destOrd="0" presId="urn:microsoft.com/office/officeart/2018/2/layout/IconVerticalSolidList"/>
    <dgm:cxn modelId="{4D7E458A-A36A-43A1-B47B-8DDB1001EFC9}" type="presParOf" srcId="{6B412C3E-3D1B-49B0-B6BF-2BF2C3F92FB1}" destId="{A999FD7A-7D82-41F3-89CD-37AD3314E6D4}" srcOrd="4" destOrd="0" presId="urn:microsoft.com/office/officeart/2018/2/layout/IconVerticalSolidList"/>
    <dgm:cxn modelId="{4B227689-C623-42C6-A9F7-D0BFB21872C6}" type="presParOf" srcId="{0CD6F842-9C51-4029-BB26-F7055C23E9D4}" destId="{BA834072-D7B3-497C-84A6-36C863AA6094}" srcOrd="1" destOrd="0" presId="urn:microsoft.com/office/officeart/2018/2/layout/IconVerticalSolidList"/>
    <dgm:cxn modelId="{D2275AE8-E3B6-43D0-BAAD-BB1385DF881E}" type="presParOf" srcId="{0CD6F842-9C51-4029-BB26-F7055C23E9D4}" destId="{8C4FCE7D-3173-4EF9-90F4-EC0CFE4D0B2F}" srcOrd="2" destOrd="0" presId="urn:microsoft.com/office/officeart/2018/2/layout/IconVerticalSolidList"/>
    <dgm:cxn modelId="{D4973EBA-C5E9-4CC5-BA51-F3BA09A1419F}" type="presParOf" srcId="{8C4FCE7D-3173-4EF9-90F4-EC0CFE4D0B2F}" destId="{5E651EF2-4658-451D-809F-40DB083E1EBE}" srcOrd="0" destOrd="0" presId="urn:microsoft.com/office/officeart/2018/2/layout/IconVerticalSolidList"/>
    <dgm:cxn modelId="{7EA53417-36BF-4E46-9A7E-F74B6D39B0DF}" type="presParOf" srcId="{8C4FCE7D-3173-4EF9-90F4-EC0CFE4D0B2F}" destId="{CE37476E-B144-4246-BA69-FA7766CC4061}" srcOrd="1" destOrd="0" presId="urn:microsoft.com/office/officeart/2018/2/layout/IconVerticalSolidList"/>
    <dgm:cxn modelId="{AC343884-BA9E-489F-97B8-FB87D5E9F7C5}" type="presParOf" srcId="{8C4FCE7D-3173-4EF9-90F4-EC0CFE4D0B2F}" destId="{FC8A60F1-0562-4C39-88F6-61983E811744}" srcOrd="2" destOrd="0" presId="urn:microsoft.com/office/officeart/2018/2/layout/IconVerticalSolidList"/>
    <dgm:cxn modelId="{BE5609B7-F803-4960-B70F-D71C6F0FF9EF}" type="presParOf" srcId="{8C4FCE7D-3173-4EF9-90F4-EC0CFE4D0B2F}" destId="{D09A382F-8AFB-481A-9468-281BE8617EE7}" srcOrd="3" destOrd="0" presId="urn:microsoft.com/office/officeart/2018/2/layout/IconVerticalSolidList"/>
    <dgm:cxn modelId="{B5551566-BF4C-43BB-933F-532B3EC16BDB}" type="presParOf" srcId="{8C4FCE7D-3173-4EF9-90F4-EC0CFE4D0B2F}" destId="{360CB1C4-7B98-4690-9892-86E49979881E}" srcOrd="4" destOrd="0" presId="urn:microsoft.com/office/officeart/2018/2/layout/IconVerticalSolidList"/>
    <dgm:cxn modelId="{004D54C4-95E7-4443-87C1-955A4B351DE2}" type="presParOf" srcId="{0CD6F842-9C51-4029-BB26-F7055C23E9D4}" destId="{F1EA9D86-A6F6-48AD-A064-6A0D13CF8290}" srcOrd="3" destOrd="0" presId="urn:microsoft.com/office/officeart/2018/2/layout/IconVerticalSolidList"/>
    <dgm:cxn modelId="{B854F086-13E0-47B4-9948-696F4BF30926}" type="presParOf" srcId="{0CD6F842-9C51-4029-BB26-F7055C23E9D4}" destId="{CF67C2FC-430F-4FD4-B837-8B718D2CFE52}" srcOrd="4" destOrd="0" presId="urn:microsoft.com/office/officeart/2018/2/layout/IconVerticalSolidList"/>
    <dgm:cxn modelId="{F6AAE2E8-F230-40CE-B3CE-0BAE7992D7B6}" type="presParOf" srcId="{CF67C2FC-430F-4FD4-B837-8B718D2CFE52}" destId="{183EE080-9A5A-4DEE-A4CD-D0BDA392A8B3}" srcOrd="0" destOrd="0" presId="urn:microsoft.com/office/officeart/2018/2/layout/IconVerticalSolidList"/>
    <dgm:cxn modelId="{861587C6-8672-4080-83ED-94DD1786FA2F}" type="presParOf" srcId="{CF67C2FC-430F-4FD4-B837-8B718D2CFE52}" destId="{74D9F8BF-60CA-48AC-BF91-CF1FFD229EB6}" srcOrd="1" destOrd="0" presId="urn:microsoft.com/office/officeart/2018/2/layout/IconVerticalSolidList"/>
    <dgm:cxn modelId="{03C90D0C-896D-418B-A584-52C6B53E13D8}" type="presParOf" srcId="{CF67C2FC-430F-4FD4-B837-8B718D2CFE52}" destId="{44D0BCEE-FC73-4BDD-8017-52159504987A}" srcOrd="2" destOrd="0" presId="urn:microsoft.com/office/officeart/2018/2/layout/IconVerticalSolidList"/>
    <dgm:cxn modelId="{FA494E15-3F96-4861-90E7-88517AB45B16}" type="presParOf" srcId="{CF67C2FC-430F-4FD4-B837-8B718D2CFE52}" destId="{D03E8FEC-D25E-45A8-A1C2-294A29F567DE}" srcOrd="3" destOrd="0" presId="urn:microsoft.com/office/officeart/2018/2/layout/IconVerticalSolidList"/>
    <dgm:cxn modelId="{A4FA8093-7A12-4EF7-B5D4-658845E8FA0B}" type="presParOf" srcId="{CF67C2FC-430F-4FD4-B837-8B718D2CFE52}" destId="{932279AF-E878-4A8A-ADF9-D9F37C721A7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E6E1D-0FF2-49FC-B945-2E43A991CFD5}">
      <dsp:nvSpPr>
        <dsp:cNvPr id="0" name=""/>
        <dsp:cNvSpPr/>
      </dsp:nvSpPr>
      <dsp:spPr>
        <a:xfrm>
          <a:off x="0" y="691"/>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21D774-8AEA-4D03-8275-07D9DB138D0E}">
      <dsp:nvSpPr>
        <dsp:cNvPr id="0" name=""/>
        <dsp:cNvSpPr/>
      </dsp:nvSpPr>
      <dsp:spPr>
        <a:xfrm>
          <a:off x="489497" y="364780"/>
          <a:ext cx="889994" cy="8899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E95882-01E8-40CB-A8A0-C6B8D90FE411}">
      <dsp:nvSpPr>
        <dsp:cNvPr id="0" name=""/>
        <dsp:cNvSpPr/>
      </dsp:nvSpPr>
      <dsp:spPr>
        <a:xfrm>
          <a:off x="1868988" y="691"/>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Setting Design</a:t>
          </a:r>
        </a:p>
      </dsp:txBody>
      <dsp:txXfrm>
        <a:off x="1868988" y="691"/>
        <a:ext cx="2761356" cy="1618172"/>
      </dsp:txXfrm>
    </dsp:sp>
    <dsp:sp modelId="{A999FD7A-7D82-41F3-89CD-37AD3314E6D4}">
      <dsp:nvSpPr>
        <dsp:cNvPr id="0" name=""/>
        <dsp:cNvSpPr/>
      </dsp:nvSpPr>
      <dsp:spPr>
        <a:xfrm>
          <a:off x="4630345" y="691"/>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Labels made by creators</a:t>
          </a:r>
        </a:p>
        <a:p>
          <a:pPr marL="0" lvl="0" indent="0" algn="l" defTabSz="622300">
            <a:lnSpc>
              <a:spcPct val="90000"/>
            </a:lnSpc>
            <a:spcBef>
              <a:spcPct val="0"/>
            </a:spcBef>
            <a:spcAft>
              <a:spcPct val="35000"/>
            </a:spcAft>
            <a:buNone/>
          </a:pPr>
          <a:r>
            <a:rPr lang="en-US" sz="1400" kern="1200"/>
            <a:t>Number of relevant events</a:t>
          </a:r>
        </a:p>
      </dsp:txBody>
      <dsp:txXfrm>
        <a:off x="4630345" y="691"/>
        <a:ext cx="1506002" cy="1618172"/>
      </dsp:txXfrm>
    </dsp:sp>
    <dsp:sp modelId="{5E651EF2-4658-451D-809F-40DB083E1EBE}">
      <dsp:nvSpPr>
        <dsp:cNvPr id="0" name=""/>
        <dsp:cNvSpPr/>
      </dsp:nvSpPr>
      <dsp:spPr>
        <a:xfrm>
          <a:off x="0" y="2023406"/>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37476E-B144-4246-BA69-FA7766CC4061}">
      <dsp:nvSpPr>
        <dsp:cNvPr id="0" name=""/>
        <dsp:cNvSpPr/>
      </dsp:nvSpPr>
      <dsp:spPr>
        <a:xfrm>
          <a:off x="489497" y="2387495"/>
          <a:ext cx="889994" cy="8899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9A382F-8AFB-481A-9468-281BE8617EE7}">
      <dsp:nvSpPr>
        <dsp:cNvPr id="0" name=""/>
        <dsp:cNvSpPr/>
      </dsp:nvSpPr>
      <dsp:spPr>
        <a:xfrm>
          <a:off x="1868988" y="2023406"/>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Self-Report</a:t>
          </a:r>
        </a:p>
      </dsp:txBody>
      <dsp:txXfrm>
        <a:off x="1868988" y="2023406"/>
        <a:ext cx="2761356" cy="1618172"/>
      </dsp:txXfrm>
    </dsp:sp>
    <dsp:sp modelId="{360CB1C4-7B98-4690-9892-86E49979881E}">
      <dsp:nvSpPr>
        <dsp:cNvPr id="0" name=""/>
        <dsp:cNvSpPr/>
      </dsp:nvSpPr>
      <dsp:spPr>
        <a:xfrm>
          <a:off x="4630345" y="2023406"/>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State STAI</a:t>
          </a:r>
        </a:p>
        <a:p>
          <a:pPr marL="0" lvl="0" indent="0" algn="l" defTabSz="622300">
            <a:lnSpc>
              <a:spcPct val="90000"/>
            </a:lnSpc>
            <a:spcBef>
              <a:spcPct val="0"/>
            </a:spcBef>
            <a:spcAft>
              <a:spcPct val="35000"/>
            </a:spcAft>
            <a:buNone/>
          </a:pPr>
          <a:r>
            <a:rPr lang="en-US" sz="1400" kern="1200"/>
            <a:t>Custom Measures</a:t>
          </a:r>
        </a:p>
        <a:p>
          <a:pPr marL="0" lvl="0" indent="0" algn="l" defTabSz="622300">
            <a:lnSpc>
              <a:spcPct val="90000"/>
            </a:lnSpc>
            <a:spcBef>
              <a:spcPct val="0"/>
            </a:spcBef>
            <a:spcAft>
              <a:spcPct val="35000"/>
            </a:spcAft>
            <a:buNone/>
          </a:pPr>
          <a:r>
            <a:rPr lang="en-US" sz="1400" kern="1200"/>
            <a:t>Cognitive Load (indirectly)</a:t>
          </a:r>
        </a:p>
      </dsp:txBody>
      <dsp:txXfrm>
        <a:off x="4630345" y="2023406"/>
        <a:ext cx="1506002" cy="1618172"/>
      </dsp:txXfrm>
    </dsp:sp>
    <dsp:sp modelId="{183EE080-9A5A-4DEE-A4CD-D0BDA392A8B3}">
      <dsp:nvSpPr>
        <dsp:cNvPr id="0" name=""/>
        <dsp:cNvSpPr/>
      </dsp:nvSpPr>
      <dsp:spPr>
        <a:xfrm>
          <a:off x="0" y="4046122"/>
          <a:ext cx="6136348" cy="1618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D9F8BF-60CA-48AC-BF91-CF1FFD229EB6}">
      <dsp:nvSpPr>
        <dsp:cNvPr id="0" name=""/>
        <dsp:cNvSpPr/>
      </dsp:nvSpPr>
      <dsp:spPr>
        <a:xfrm>
          <a:off x="489497" y="4410210"/>
          <a:ext cx="889994" cy="8899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3E8FEC-D25E-45A8-A1C2-294A29F567DE}">
      <dsp:nvSpPr>
        <dsp:cNvPr id="0" name=""/>
        <dsp:cNvSpPr/>
      </dsp:nvSpPr>
      <dsp:spPr>
        <a:xfrm>
          <a:off x="1868988" y="4046122"/>
          <a:ext cx="2761356"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1111250">
            <a:lnSpc>
              <a:spcPct val="90000"/>
            </a:lnSpc>
            <a:spcBef>
              <a:spcPct val="0"/>
            </a:spcBef>
            <a:spcAft>
              <a:spcPct val="35000"/>
            </a:spcAft>
            <a:buNone/>
          </a:pPr>
          <a:r>
            <a:rPr lang="en-US" sz="2500" kern="1200"/>
            <a:t>Physiology</a:t>
          </a:r>
        </a:p>
      </dsp:txBody>
      <dsp:txXfrm>
        <a:off x="1868988" y="4046122"/>
        <a:ext cx="2761356" cy="1618172"/>
      </dsp:txXfrm>
    </dsp:sp>
    <dsp:sp modelId="{932279AF-E878-4A8A-ADF9-D9F37C721A76}">
      <dsp:nvSpPr>
        <dsp:cNvPr id="0" name=""/>
        <dsp:cNvSpPr/>
      </dsp:nvSpPr>
      <dsp:spPr>
        <a:xfrm>
          <a:off x="4630345" y="4046122"/>
          <a:ext cx="1506002" cy="1618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57" tIns="171257" rIns="171257" bIns="171257" numCol="1" spcCol="1270" anchor="ctr" anchorCtr="0">
          <a:noAutofit/>
        </a:bodyPr>
        <a:lstStyle/>
        <a:p>
          <a:pPr marL="0" lvl="0" indent="0" algn="l" defTabSz="622300">
            <a:lnSpc>
              <a:spcPct val="90000"/>
            </a:lnSpc>
            <a:spcBef>
              <a:spcPct val="0"/>
            </a:spcBef>
            <a:spcAft>
              <a:spcPct val="35000"/>
            </a:spcAft>
            <a:buNone/>
          </a:pPr>
          <a:r>
            <a:rPr lang="en-US" sz="1400" kern="1200"/>
            <a:t>Increased Heart Rate</a:t>
          </a:r>
        </a:p>
        <a:p>
          <a:pPr marL="0" lvl="0" indent="0" algn="l" defTabSz="622300">
            <a:lnSpc>
              <a:spcPct val="90000"/>
            </a:lnSpc>
            <a:spcBef>
              <a:spcPct val="0"/>
            </a:spcBef>
            <a:spcAft>
              <a:spcPct val="35000"/>
            </a:spcAft>
            <a:buNone/>
          </a:pPr>
          <a:r>
            <a:rPr lang="en-US" sz="1400" kern="1200"/>
            <a:t>Decreased Heart Rate Variability</a:t>
          </a:r>
        </a:p>
      </dsp:txBody>
      <dsp:txXfrm>
        <a:off x="4630345" y="4046122"/>
        <a:ext cx="1506002" cy="16181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EC48A0-4AF8-472C-A69E-C2CB46592833}" type="datetimeFigureOut">
              <a:rPr lang="en-US" smtClean="0"/>
              <a:t>12/14/2023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7D205A-A210-4D70-A5A7-4AE9F5805460}" type="slidenum">
              <a:rPr lang="en-US" smtClean="0"/>
              <a:t>‹#›</a:t>
            </a:fld>
            <a:endParaRPr lang="en-US"/>
          </a:p>
        </p:txBody>
      </p:sp>
    </p:spTree>
    <p:extLst>
      <p:ext uri="{BB962C8B-B14F-4D97-AF65-F5344CB8AC3E}">
        <p14:creationId xmlns:p14="http://schemas.microsoft.com/office/powerpoint/2010/main" val="181982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everybody,</a:t>
            </a:r>
            <a:br>
              <a:rPr lang="en-US" dirty="0"/>
            </a:br>
            <a:br>
              <a:rPr lang="en-US" dirty="0"/>
            </a:br>
            <a:r>
              <a:rPr lang="en-US" dirty="0"/>
              <a:t>Thank you so much for having me. </a:t>
            </a:r>
          </a:p>
          <a:p>
            <a:endParaRPr lang="en-US" dirty="0"/>
          </a:p>
          <a:p>
            <a:r>
              <a:rPr lang="en-US" dirty="0"/>
              <a:t>My name is Billy Mitchell I’m a PhD Candidate in Chelsea Helion’s SAN Lab at Temple University </a:t>
            </a:r>
          </a:p>
          <a:p>
            <a:endParaRPr lang="en-US" dirty="0"/>
          </a:p>
          <a:p>
            <a:r>
              <a:rPr lang="en-US" dirty="0"/>
              <a:t>and I’m going to talk a little bit about a project I’ve been working on for the last several years.</a:t>
            </a:r>
          </a:p>
          <a:p>
            <a:endParaRPr lang="en-US" dirty="0"/>
          </a:p>
          <a:p>
            <a:r>
              <a:rPr lang="en-US" dirty="0"/>
              <a:t>And I think a lot of the decisions we made in pursuing this project were inspired by and very much parallels much of the fantastic work that you all generate</a:t>
            </a:r>
          </a:p>
          <a:p>
            <a:endParaRPr lang="en-US" dirty="0"/>
          </a:p>
          <a:p>
            <a:r>
              <a:rPr lang="en-US" dirty="0"/>
              <a:t>It’s currently under review</a:t>
            </a:r>
          </a:p>
          <a:p>
            <a:endParaRPr lang="en-US" dirty="0"/>
          </a:p>
          <a:p>
            <a:r>
              <a:rPr lang="en-US" dirty="0"/>
              <a:t>So I’d love to hear your thoughts on it. </a:t>
            </a:r>
          </a:p>
          <a:p>
            <a:endParaRPr lang="en-US" dirty="0"/>
          </a:p>
          <a:p>
            <a:r>
              <a:rPr lang="en-US" dirty="0"/>
              <a:t>And lastly, please feel free to interrupt with questions and comments as I go through. </a:t>
            </a:r>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a:t>
            </a:fld>
            <a:endParaRPr lang="en-US"/>
          </a:p>
        </p:txBody>
      </p:sp>
    </p:spTree>
    <p:extLst>
      <p:ext uri="{BB962C8B-B14F-4D97-AF65-F5344CB8AC3E}">
        <p14:creationId xmlns:p14="http://schemas.microsoft.com/office/powerpoint/2010/main" val="335126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what extent does what we choose reflect what we use.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obviously in these choice paradigms,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we’re prioritizing high internal validity,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to hope that they possess some external validity as well.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10</a:t>
            </a:fld>
            <a:endParaRPr lang="en-US"/>
          </a:p>
        </p:txBody>
      </p:sp>
    </p:spTree>
    <p:extLst>
      <p:ext uri="{BB962C8B-B14F-4D97-AF65-F5344CB8AC3E}">
        <p14:creationId xmlns:p14="http://schemas.microsoft.com/office/powerpoint/2010/main" val="1510939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there’s a lot of reasons that might not be true</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11</a:t>
            </a:fld>
            <a:endParaRPr lang="en-US"/>
          </a:p>
        </p:txBody>
      </p:sp>
    </p:spTree>
    <p:extLst>
      <p:ext uri="{BB962C8B-B14F-4D97-AF65-F5344CB8AC3E}">
        <p14:creationId xmlns:p14="http://schemas.microsoft.com/office/powerpoint/2010/main" val="1225390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one, the events in our lives where self-regulation can really matter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be intense and aversive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stimulus response paradigms can sometimes fall short here</a:t>
            </a:r>
          </a:p>
        </p:txBody>
      </p:sp>
      <p:sp>
        <p:nvSpPr>
          <p:cNvPr id="4" name="Slide Number Placeholder 3"/>
          <p:cNvSpPr>
            <a:spLocks noGrp="1"/>
          </p:cNvSpPr>
          <p:nvPr>
            <p:ph type="sldNum" sz="quarter" idx="5"/>
          </p:nvPr>
        </p:nvSpPr>
        <p:spPr/>
        <p:txBody>
          <a:bodyPr/>
          <a:lstStyle/>
          <a:p>
            <a:fld id="{737D205A-A210-4D70-A5A7-4AE9F5805460}" type="slidenum">
              <a:rPr lang="en-US" smtClean="0"/>
              <a:t>12</a:t>
            </a:fld>
            <a:endParaRPr lang="en-US"/>
          </a:p>
        </p:txBody>
      </p:sp>
    </p:spTree>
    <p:extLst>
      <p:ext uri="{BB962C8B-B14F-4D97-AF65-F5344CB8AC3E}">
        <p14:creationId xmlns:p14="http://schemas.microsoft.com/office/powerpoint/2010/main" val="919068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in our lives can be unpredictable, </a:t>
            </a:r>
          </a:p>
          <a:p>
            <a:endParaRPr lang="en-US" dirty="0"/>
          </a:p>
          <a:p>
            <a:r>
              <a:rPr lang="en-US" dirty="0"/>
              <a:t>making it difficult to adequately prepare an appropriate response. </a:t>
            </a:r>
          </a:p>
          <a:p>
            <a:endParaRPr lang="en-US" dirty="0"/>
          </a:p>
          <a:p>
            <a:r>
              <a:rPr lang="en-US" dirty="0"/>
              <a:t>We don’t often get explicitly prompted to self-regulate</a:t>
            </a:r>
          </a:p>
          <a:p>
            <a:endParaRPr lang="en-US" dirty="0"/>
          </a:p>
          <a:p>
            <a:r>
              <a:rPr lang="en-US" dirty="0"/>
              <a:t>Or training on strategies to self-regulate for that matter</a:t>
            </a:r>
          </a:p>
        </p:txBody>
      </p:sp>
      <p:sp>
        <p:nvSpPr>
          <p:cNvPr id="4" name="Slide Number Placeholder 3"/>
          <p:cNvSpPr>
            <a:spLocks noGrp="1"/>
          </p:cNvSpPr>
          <p:nvPr>
            <p:ph type="sldNum" sz="quarter" idx="5"/>
          </p:nvPr>
        </p:nvSpPr>
        <p:spPr/>
        <p:txBody>
          <a:bodyPr/>
          <a:lstStyle/>
          <a:p>
            <a:fld id="{737D205A-A210-4D70-A5A7-4AE9F5805460}" type="slidenum">
              <a:rPr lang="en-US" smtClean="0"/>
              <a:t>13</a:t>
            </a:fld>
            <a:endParaRPr lang="en-US"/>
          </a:p>
        </p:txBody>
      </p:sp>
    </p:spTree>
    <p:extLst>
      <p:ext uri="{BB962C8B-B14F-4D97-AF65-F5344CB8AC3E}">
        <p14:creationId xmlns:p14="http://schemas.microsoft.com/office/powerpoint/2010/main" val="1088626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unfold over longer </a:t>
            </a:r>
            <a:r>
              <a:rPr lang="en-US" dirty="0" err="1"/>
              <a:t>timecourses</a:t>
            </a:r>
            <a:r>
              <a:rPr lang="en-US" dirty="0"/>
              <a:t> than we often can allow within our studies </a:t>
            </a:r>
          </a:p>
        </p:txBody>
      </p:sp>
      <p:sp>
        <p:nvSpPr>
          <p:cNvPr id="4" name="Slide Number Placeholder 3"/>
          <p:cNvSpPr>
            <a:spLocks noGrp="1"/>
          </p:cNvSpPr>
          <p:nvPr>
            <p:ph type="sldNum" sz="quarter" idx="5"/>
          </p:nvPr>
        </p:nvSpPr>
        <p:spPr/>
        <p:txBody>
          <a:bodyPr/>
          <a:lstStyle/>
          <a:p>
            <a:fld id="{737D205A-A210-4D70-A5A7-4AE9F5805460}" type="slidenum">
              <a:rPr lang="en-US" smtClean="0"/>
              <a:t>14</a:t>
            </a:fld>
            <a:endParaRPr lang="en-US"/>
          </a:p>
        </p:txBody>
      </p:sp>
    </p:spTree>
    <p:extLst>
      <p:ext uri="{BB962C8B-B14F-4D97-AF65-F5344CB8AC3E}">
        <p14:creationId xmlns:p14="http://schemas.microsoft.com/office/powerpoint/2010/main" val="355843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events </a:t>
            </a:r>
          </a:p>
          <a:p>
            <a:endParaRPr lang="en-US" dirty="0"/>
          </a:p>
          <a:p>
            <a:r>
              <a:rPr lang="en-US" dirty="0"/>
              <a:t>and  our response to those events </a:t>
            </a:r>
          </a:p>
          <a:p>
            <a:endParaRPr lang="en-US" dirty="0"/>
          </a:p>
          <a:p>
            <a:r>
              <a:rPr lang="en-US" dirty="0"/>
              <a:t>can be really complex. </a:t>
            </a:r>
          </a:p>
          <a:p>
            <a:endParaRPr lang="en-US" dirty="0"/>
          </a:p>
          <a:p>
            <a:r>
              <a:rPr lang="en-US" dirty="0"/>
              <a:t>Events can be </a:t>
            </a:r>
            <a:r>
              <a:rPr lang="en-US" dirty="0" err="1"/>
              <a:t>compouned</a:t>
            </a:r>
            <a:r>
              <a:rPr lang="en-US" dirty="0"/>
              <a:t>. </a:t>
            </a:r>
          </a:p>
          <a:p>
            <a:endParaRPr lang="en-US" dirty="0"/>
          </a:p>
          <a:p>
            <a:r>
              <a:rPr lang="en-US" dirty="0"/>
              <a:t>Sensations may be multimodal. </a:t>
            </a:r>
          </a:p>
          <a:p>
            <a:endParaRPr lang="en-US" dirty="0"/>
          </a:p>
          <a:p>
            <a:r>
              <a:rPr lang="en-US" dirty="0"/>
              <a:t>People may naturally be inclined to test multiple strategies, for example, </a:t>
            </a:r>
          </a:p>
          <a:p>
            <a:endParaRPr lang="en-US" dirty="0"/>
          </a:p>
          <a:p>
            <a:r>
              <a:rPr lang="en-US" dirty="0"/>
              <a:t>and we actually have seen evidence for this in studies that have relaxed the rules around how people regulate in the lab. </a:t>
            </a:r>
          </a:p>
        </p:txBody>
      </p:sp>
      <p:sp>
        <p:nvSpPr>
          <p:cNvPr id="4" name="Slide Number Placeholder 3"/>
          <p:cNvSpPr>
            <a:spLocks noGrp="1"/>
          </p:cNvSpPr>
          <p:nvPr>
            <p:ph type="sldNum" sz="quarter" idx="5"/>
          </p:nvPr>
        </p:nvSpPr>
        <p:spPr/>
        <p:txBody>
          <a:bodyPr/>
          <a:lstStyle/>
          <a:p>
            <a:fld id="{737D205A-A210-4D70-A5A7-4AE9F5805460}" type="slidenum">
              <a:rPr lang="en-US" smtClean="0"/>
              <a:t>15</a:t>
            </a:fld>
            <a:endParaRPr lang="en-US"/>
          </a:p>
        </p:txBody>
      </p:sp>
    </p:spTree>
    <p:extLst>
      <p:ext uri="{BB962C8B-B14F-4D97-AF65-F5344CB8AC3E}">
        <p14:creationId xmlns:p14="http://schemas.microsoft.com/office/powerpoint/2010/main" val="80942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ecological momentary assessment approaches are incredibly valuable for addressing many of these concerns, </a:t>
            </a:r>
          </a:p>
          <a:p>
            <a:endParaRPr lang="en-US" dirty="0"/>
          </a:p>
          <a:p>
            <a:r>
              <a:rPr lang="en-US" dirty="0"/>
              <a:t>but thus far, many still train participants and encourage them to focus on emotion regulation. </a:t>
            </a:r>
          </a:p>
          <a:p>
            <a:endParaRPr lang="en-US" dirty="0"/>
          </a:p>
          <a:p>
            <a:r>
              <a:rPr lang="en-US" dirty="0"/>
              <a:t>They also can sometimes have little representation from intense aversive events, </a:t>
            </a:r>
          </a:p>
          <a:p>
            <a:endParaRPr lang="en-US" dirty="0"/>
          </a:p>
          <a:p>
            <a:r>
              <a:rPr lang="en-US" dirty="0"/>
              <a:t>again when self-regulation might be most important for safety or survival. </a:t>
            </a:r>
          </a:p>
        </p:txBody>
      </p:sp>
      <p:sp>
        <p:nvSpPr>
          <p:cNvPr id="4" name="Slide Number Placeholder 3"/>
          <p:cNvSpPr>
            <a:spLocks noGrp="1"/>
          </p:cNvSpPr>
          <p:nvPr>
            <p:ph type="sldNum" sz="quarter" idx="5"/>
          </p:nvPr>
        </p:nvSpPr>
        <p:spPr/>
        <p:txBody>
          <a:bodyPr/>
          <a:lstStyle/>
          <a:p>
            <a:fld id="{737D205A-A210-4D70-A5A7-4AE9F5805460}" type="slidenum">
              <a:rPr lang="en-US" smtClean="0"/>
              <a:t>16</a:t>
            </a:fld>
            <a:endParaRPr lang="en-US"/>
          </a:p>
        </p:txBody>
      </p:sp>
    </p:spTree>
    <p:extLst>
      <p:ext uri="{BB962C8B-B14F-4D97-AF65-F5344CB8AC3E}">
        <p14:creationId xmlns:p14="http://schemas.microsoft.com/office/powerpoint/2010/main" val="939222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have been a lot of creative ways of modeling the complexity of emotion in controlled environments that address many of these concerns.</a:t>
            </a:r>
            <a:br>
              <a:rPr lang="en-US" dirty="0"/>
            </a:br>
            <a:br>
              <a:rPr lang="en-US" dirty="0"/>
            </a:br>
            <a:r>
              <a:rPr lang="en-US" dirty="0"/>
              <a:t>The dean </a:t>
            </a:r>
            <a:r>
              <a:rPr lang="en-US" dirty="0" err="1"/>
              <a:t>mobbs</a:t>
            </a:r>
            <a:r>
              <a:rPr lang="en-US" dirty="0"/>
              <a:t> </a:t>
            </a:r>
            <a:r>
              <a:rPr lang="en-US" dirty="0" err="1"/>
              <a:t>pac</a:t>
            </a:r>
            <a:r>
              <a:rPr lang="en-US" dirty="0"/>
              <a:t> man shock experiment is a great example which has a very real physiological consequence for succumbing to or experiencing proximal and distal threats </a:t>
            </a:r>
          </a:p>
        </p:txBody>
      </p:sp>
      <p:sp>
        <p:nvSpPr>
          <p:cNvPr id="4" name="Slide Number Placeholder 3"/>
          <p:cNvSpPr>
            <a:spLocks noGrp="1"/>
          </p:cNvSpPr>
          <p:nvPr>
            <p:ph type="sldNum" sz="quarter" idx="5"/>
          </p:nvPr>
        </p:nvSpPr>
        <p:spPr/>
        <p:txBody>
          <a:bodyPr/>
          <a:lstStyle/>
          <a:p>
            <a:fld id="{737D205A-A210-4D70-A5A7-4AE9F5805460}" type="slidenum">
              <a:rPr lang="en-US" smtClean="0"/>
              <a:t>17</a:t>
            </a:fld>
            <a:endParaRPr lang="en-US"/>
          </a:p>
        </p:txBody>
      </p:sp>
    </p:spTree>
    <p:extLst>
      <p:ext uri="{BB962C8B-B14F-4D97-AF65-F5344CB8AC3E}">
        <p14:creationId xmlns:p14="http://schemas.microsoft.com/office/powerpoint/2010/main" val="3596358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none of this is news for any of you either. You all have had paper after paper </a:t>
            </a:r>
          </a:p>
          <a:p>
            <a:endParaRPr lang="en-US" dirty="0"/>
          </a:p>
          <a:p>
            <a:r>
              <a:rPr lang="en-US" dirty="0"/>
              <a:t>highlighting interindividual variability in emotions </a:t>
            </a:r>
          </a:p>
          <a:p>
            <a:endParaRPr lang="en-US" dirty="0"/>
          </a:p>
          <a:p>
            <a:r>
              <a:rPr lang="en-US" dirty="0"/>
              <a:t>And </a:t>
            </a:r>
            <a:r>
              <a:rPr lang="en-US" dirty="0" err="1"/>
              <a:t>intercontext</a:t>
            </a:r>
            <a:r>
              <a:rPr lang="en-US" dirty="0"/>
              <a:t> variability in neural responses, which is the example I have shown here</a:t>
            </a:r>
          </a:p>
        </p:txBody>
      </p:sp>
      <p:sp>
        <p:nvSpPr>
          <p:cNvPr id="4" name="Slide Number Placeholder 3"/>
          <p:cNvSpPr>
            <a:spLocks noGrp="1"/>
          </p:cNvSpPr>
          <p:nvPr>
            <p:ph type="sldNum" sz="quarter" idx="5"/>
          </p:nvPr>
        </p:nvSpPr>
        <p:spPr/>
        <p:txBody>
          <a:bodyPr/>
          <a:lstStyle/>
          <a:p>
            <a:fld id="{737D205A-A210-4D70-A5A7-4AE9F5805460}" type="slidenum">
              <a:rPr lang="en-US" smtClean="0"/>
              <a:t>18</a:t>
            </a:fld>
            <a:endParaRPr lang="en-US"/>
          </a:p>
        </p:txBody>
      </p:sp>
    </p:spTree>
    <p:extLst>
      <p:ext uri="{BB962C8B-B14F-4D97-AF65-F5344CB8AC3E}">
        <p14:creationId xmlns:p14="http://schemas.microsoft.com/office/powerpoint/2010/main" val="3001970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I’ll talk to you all about today is what I think our attempt to contribute to this space has been</a:t>
            </a:r>
            <a:br>
              <a:rPr lang="en-US" dirty="0"/>
            </a:br>
            <a:br>
              <a:rPr lang="en-US" dirty="0"/>
            </a:br>
            <a:r>
              <a:rPr lang="en-US" dirty="0"/>
              <a:t>Leveraging a couple different dynamic, feature-rich designs to capture emotion and emotion regulation</a:t>
            </a:r>
          </a:p>
          <a:p>
            <a:endParaRPr lang="en-US" dirty="0"/>
          </a:p>
          <a:p>
            <a:r>
              <a:rPr lang="en-US" dirty="0"/>
              <a:t>with a stronger focus on external or ecological validity.</a:t>
            </a:r>
          </a:p>
        </p:txBody>
      </p:sp>
      <p:sp>
        <p:nvSpPr>
          <p:cNvPr id="4" name="Slide Number Placeholder 3"/>
          <p:cNvSpPr>
            <a:spLocks noGrp="1"/>
          </p:cNvSpPr>
          <p:nvPr>
            <p:ph type="sldNum" sz="quarter" idx="5"/>
          </p:nvPr>
        </p:nvSpPr>
        <p:spPr/>
        <p:txBody>
          <a:bodyPr/>
          <a:lstStyle/>
          <a:p>
            <a:fld id="{737D205A-A210-4D70-A5A7-4AE9F5805460}" type="slidenum">
              <a:rPr lang="en-US" smtClean="0"/>
              <a:t>19</a:t>
            </a:fld>
            <a:endParaRPr lang="en-US"/>
          </a:p>
        </p:txBody>
      </p:sp>
    </p:spTree>
    <p:extLst>
      <p:ext uri="{BB962C8B-B14F-4D97-AF65-F5344CB8AC3E}">
        <p14:creationId xmlns:p14="http://schemas.microsoft.com/office/powerpoint/2010/main" val="3060151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I’m progressing through this talk today</a:t>
            </a:r>
          </a:p>
          <a:p>
            <a:endParaRPr lang="en-US" dirty="0"/>
          </a:p>
          <a:p>
            <a:r>
              <a:rPr lang="en-US" dirty="0"/>
              <a:t>hopefully one theme you’ll pick up </a:t>
            </a:r>
          </a:p>
          <a:p>
            <a:endParaRPr lang="en-US" dirty="0"/>
          </a:p>
          <a:p>
            <a:r>
              <a:rPr lang="en-US" dirty="0"/>
              <a:t>and something that was really central to the motivation for this project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the difference between what we can maybe unofficially call theory</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a:t>
            </a:fld>
            <a:endParaRPr lang="en-US"/>
          </a:p>
        </p:txBody>
      </p:sp>
    </p:spTree>
    <p:extLst>
      <p:ext uri="{BB962C8B-B14F-4D97-AF65-F5344CB8AC3E}">
        <p14:creationId xmlns:p14="http://schemas.microsoft.com/office/powerpoint/2010/main" val="860561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 really wanted to do with this project was try to extend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effects we see in the lab into quote unquote real world.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wanted to see,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 don’t train people,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they aren’t constrained to two strategies,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 don’t prompt them to regulate,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they’re in really challenging circumstances,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 they self-regulate,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will they self-regulate,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will influence their self-regulation?</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20</a:t>
            </a:fld>
            <a:endParaRPr lang="en-US"/>
          </a:p>
        </p:txBody>
      </p:sp>
    </p:spTree>
    <p:extLst>
      <p:ext uri="{BB962C8B-B14F-4D97-AF65-F5344CB8AC3E}">
        <p14:creationId xmlns:p14="http://schemas.microsoft.com/office/powerpoint/2010/main" val="2674772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we used a haunted house experience because it incorporates all of the features that are otherwise hard to fit in a lab experiment.</a:t>
            </a:r>
          </a:p>
        </p:txBody>
      </p:sp>
      <p:sp>
        <p:nvSpPr>
          <p:cNvPr id="4" name="Slide Number Placeholder 3"/>
          <p:cNvSpPr>
            <a:spLocks noGrp="1"/>
          </p:cNvSpPr>
          <p:nvPr>
            <p:ph type="sldNum" sz="quarter" idx="5"/>
          </p:nvPr>
        </p:nvSpPr>
        <p:spPr/>
        <p:txBody>
          <a:bodyPr/>
          <a:lstStyle/>
          <a:p>
            <a:fld id="{2BCD780D-AFF0-4875-B9AC-BABCE7BE7712}" type="slidenum">
              <a:rPr lang="en-US" smtClean="0"/>
              <a:t>21</a:t>
            </a:fld>
            <a:endParaRPr lang="en-US"/>
          </a:p>
        </p:txBody>
      </p:sp>
    </p:spTree>
    <p:extLst>
      <p:ext uri="{BB962C8B-B14F-4D97-AF65-F5344CB8AC3E}">
        <p14:creationId xmlns:p14="http://schemas.microsoft.com/office/powerpoint/2010/main" val="695312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The environment can feel really overwhelming and chaotic, but it is completely controlled. </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Participants can feel in danger without being in any real danger. </a:t>
            </a:r>
          </a:p>
          <a:p>
            <a:pPr marL="0" lvl="0" indent="0" algn="l" rtl="0">
              <a:lnSpc>
                <a:spcPct val="115000"/>
              </a:lnSpc>
              <a:spcBef>
                <a:spcPts val="1200"/>
              </a:spcBef>
              <a:spcAft>
                <a:spcPts val="0"/>
              </a:spcAft>
              <a:buClr>
                <a:schemeClr val="dk1"/>
              </a:buClr>
              <a:buSzPts val="1100"/>
              <a:buFont typeface="Arial"/>
              <a:buNone/>
            </a:pPr>
            <a:endParaRPr lang="en-US"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Participants can also experience a wide range of emotions – not just “negative” ones </a:t>
            </a:r>
            <a:endParaRPr sz="1200" dirty="0">
              <a:solidFill>
                <a:schemeClr val="dk1"/>
              </a:solidFill>
            </a:endParaRP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263986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dirty="0"/>
              <a:t>Relatedly, it can be very easy to forget that you are participating in a study at terror behind the walls.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we did not need a lot of researcher participant interaction during exposure</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And our participants could focus on trying to have as typical of a response as the situation would allow</a:t>
            </a:r>
            <a:endParaRPr dirty="0"/>
          </a:p>
        </p:txBody>
      </p:sp>
    </p:spTree>
    <p:extLst>
      <p:ext uri="{BB962C8B-B14F-4D97-AF65-F5344CB8AC3E}">
        <p14:creationId xmlns:p14="http://schemas.microsoft.com/office/powerpoint/2010/main" val="128106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The TBTW team </a:t>
            </a:r>
            <a:r>
              <a:rPr lang="en-US" dirty="0"/>
              <a:t>let our participants skip lines to ensure that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all of their highly trained professional actors were in the same marks every time</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Minimizing differences in experiences</a:t>
            </a:r>
          </a:p>
        </p:txBody>
      </p:sp>
    </p:spTree>
    <p:extLst>
      <p:ext uri="{BB962C8B-B14F-4D97-AF65-F5344CB8AC3E}">
        <p14:creationId xmlns:p14="http://schemas.microsoft.com/office/powerpoint/2010/main" val="3470694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f797a0cf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f797a0cf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dirty="0">
                <a:solidFill>
                  <a:schemeClr val="dk1"/>
                </a:solidFill>
              </a:rPr>
              <a:t>And there were themed sections which offered a wide variety of stimuli to elicit emotions</a:t>
            </a:r>
            <a:endParaRPr sz="1200" dirty="0">
              <a:solidFill>
                <a:schemeClr val="dk1"/>
              </a:solidFill>
            </a:endParaRP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3077637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the first thing we did in 2019 was a pilot study in which participants traversed the full 45 minute haunted house experience</a:t>
            </a:r>
          </a:p>
          <a:p>
            <a:endParaRPr lang="en-US" dirty="0"/>
          </a:p>
          <a:p>
            <a:r>
              <a:rPr lang="en-US" dirty="0"/>
              <a:t>We based our a priori power analysis on the most conservative effect size that we could observe at the time, </a:t>
            </a:r>
          </a:p>
          <a:p>
            <a:endParaRPr lang="en-US" dirty="0"/>
          </a:p>
          <a:p>
            <a:r>
              <a:rPr lang="en-US" dirty="0"/>
              <a:t>which suggested that we should be able to sufficiently power this study with just 18 participants.</a:t>
            </a:r>
          </a:p>
          <a:p>
            <a:endParaRPr lang="en-US" dirty="0"/>
          </a:p>
          <a:p>
            <a:r>
              <a:rPr lang="en-US" dirty="0"/>
              <a:t>Obviously given the additional complications </a:t>
            </a:r>
          </a:p>
          <a:p>
            <a:endParaRPr lang="en-US" dirty="0"/>
          </a:p>
          <a:p>
            <a:r>
              <a:rPr lang="en-US" dirty="0"/>
              <a:t>and the fact that others had questions that required greater power, </a:t>
            </a:r>
          </a:p>
          <a:p>
            <a:endParaRPr lang="en-US" dirty="0"/>
          </a:p>
          <a:p>
            <a:r>
              <a:rPr lang="en-US" dirty="0"/>
              <a:t>we aimed for 60 participants and got 58.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26</a:t>
            </a:fld>
            <a:endParaRPr lang="en-US"/>
          </a:p>
        </p:txBody>
      </p:sp>
    </p:spTree>
    <p:extLst>
      <p:ext uri="{BB962C8B-B14F-4D97-AF65-F5344CB8AC3E}">
        <p14:creationId xmlns:p14="http://schemas.microsoft.com/office/powerpoint/2010/main" val="3533228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participants were given minimal instructions and information before entering the haunted house. </a:t>
            </a:r>
          </a:p>
        </p:txBody>
      </p:sp>
      <p:sp>
        <p:nvSpPr>
          <p:cNvPr id="4" name="Slide Number Placeholder 3"/>
          <p:cNvSpPr>
            <a:spLocks noGrp="1"/>
          </p:cNvSpPr>
          <p:nvPr>
            <p:ph type="sldNum" sz="quarter" idx="5"/>
          </p:nvPr>
        </p:nvSpPr>
        <p:spPr/>
        <p:txBody>
          <a:bodyPr/>
          <a:lstStyle/>
          <a:p>
            <a:fld id="{737D205A-A210-4D70-A5A7-4AE9F5805460}" type="slidenum">
              <a:rPr lang="en-US" smtClean="0"/>
              <a:t>27</a:t>
            </a:fld>
            <a:endParaRPr lang="en-US"/>
          </a:p>
        </p:txBody>
      </p:sp>
    </p:spTree>
    <p:extLst>
      <p:ext uri="{BB962C8B-B14F-4D97-AF65-F5344CB8AC3E}">
        <p14:creationId xmlns:p14="http://schemas.microsoft.com/office/powerpoint/2010/main" val="2806704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 regulation was never mentioned and participants were not trained in strategies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28</a:t>
            </a:fld>
            <a:endParaRPr lang="en-US"/>
          </a:p>
        </p:txBody>
      </p:sp>
    </p:spTree>
    <p:extLst>
      <p:ext uri="{BB962C8B-B14F-4D97-AF65-F5344CB8AC3E}">
        <p14:creationId xmlns:p14="http://schemas.microsoft.com/office/powerpoint/2010/main" val="13882154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after the full experience, </a:t>
            </a:r>
          </a:p>
          <a:p>
            <a:endParaRPr lang="en-US" dirty="0"/>
          </a:p>
          <a:p>
            <a:r>
              <a:rPr lang="en-US" dirty="0"/>
              <a:t>participants were asked to self-identify ten events from the haunted house </a:t>
            </a:r>
          </a:p>
          <a:p>
            <a:endParaRPr lang="en-US" dirty="0"/>
          </a:p>
          <a:p>
            <a:r>
              <a:rPr lang="en-US" dirty="0"/>
              <a:t>that were most emotionally salient to them</a:t>
            </a:r>
          </a:p>
        </p:txBody>
      </p:sp>
      <p:sp>
        <p:nvSpPr>
          <p:cNvPr id="4" name="Slide Number Placeholder 3"/>
          <p:cNvSpPr>
            <a:spLocks noGrp="1"/>
          </p:cNvSpPr>
          <p:nvPr>
            <p:ph type="sldNum" sz="quarter" idx="5"/>
          </p:nvPr>
        </p:nvSpPr>
        <p:spPr/>
        <p:txBody>
          <a:bodyPr/>
          <a:lstStyle/>
          <a:p>
            <a:fld id="{737D205A-A210-4D70-A5A7-4AE9F5805460}" type="slidenum">
              <a:rPr lang="en-US" smtClean="0"/>
              <a:t>29</a:t>
            </a:fld>
            <a:endParaRPr lang="en-US"/>
          </a:p>
        </p:txBody>
      </p:sp>
    </p:spTree>
    <p:extLst>
      <p:ext uri="{BB962C8B-B14F-4D97-AF65-F5344CB8AC3E}">
        <p14:creationId xmlns:p14="http://schemas.microsoft.com/office/powerpoint/2010/main" val="3607767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practice</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a:t>
            </a:fld>
            <a:endParaRPr lang="en-US"/>
          </a:p>
        </p:txBody>
      </p:sp>
    </p:spTree>
    <p:extLst>
      <p:ext uri="{BB962C8B-B14F-4D97-AF65-F5344CB8AC3E}">
        <p14:creationId xmlns:p14="http://schemas.microsoft.com/office/powerpoint/2010/main" val="2884859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identified which emotions they felt from 14 options sourced from the PANAS, </a:t>
            </a:r>
          </a:p>
          <a:p>
            <a:endParaRPr lang="en-US" dirty="0"/>
          </a:p>
          <a:p>
            <a:r>
              <a:rPr lang="en-US" dirty="0"/>
              <a:t>how intense they felt those emotions, </a:t>
            </a:r>
          </a:p>
          <a:p>
            <a:endParaRPr lang="en-US" dirty="0"/>
          </a:p>
          <a:p>
            <a:r>
              <a:rPr lang="en-US" dirty="0"/>
              <a:t>and then, in a free response box, </a:t>
            </a:r>
          </a:p>
          <a:p>
            <a:endParaRPr lang="en-US" dirty="0"/>
          </a:p>
          <a:p>
            <a:r>
              <a:rPr lang="en-US" dirty="0"/>
              <a:t>were asked to describe how they attempted to self-regulate those emotions if they did at all. </a:t>
            </a:r>
          </a:p>
          <a:p>
            <a:endParaRPr lang="en-US" dirty="0"/>
          </a:p>
          <a:p>
            <a:r>
              <a:rPr lang="en-US" dirty="0"/>
              <a:t>They also completed a number of individual difference measures.</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30</a:t>
            </a:fld>
            <a:endParaRPr lang="en-US"/>
          </a:p>
        </p:txBody>
      </p:sp>
    </p:spTree>
    <p:extLst>
      <p:ext uri="{BB962C8B-B14F-4D97-AF65-F5344CB8AC3E}">
        <p14:creationId xmlns:p14="http://schemas.microsoft.com/office/powerpoint/2010/main" val="1510493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Wanted to explore the relationship between usage and intensity (highlight red ring)</a:t>
            </a:r>
          </a:p>
          <a:p>
            <a:endParaRPr lang="en-US" dirty="0"/>
          </a:p>
          <a:p>
            <a:r>
              <a:rPr lang="en-US" dirty="0"/>
              <a:t>Talk about this happening in parallel with memory research which limited my ability to take away reliable findings, but it did at least verify that this paradigm would work ]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31</a:t>
            </a:fld>
            <a:endParaRPr lang="en-US"/>
          </a:p>
        </p:txBody>
      </p:sp>
    </p:spTree>
    <p:extLst>
      <p:ext uri="{BB962C8B-B14F-4D97-AF65-F5344CB8AC3E}">
        <p14:creationId xmlns:p14="http://schemas.microsoft.com/office/powerpoint/2010/main" val="3789900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32</a:t>
            </a:fld>
            <a:endParaRPr lang="en-US"/>
          </a:p>
        </p:txBody>
      </p:sp>
    </p:spTree>
    <p:extLst>
      <p:ext uri="{BB962C8B-B14F-4D97-AF65-F5344CB8AC3E}">
        <p14:creationId xmlns:p14="http://schemas.microsoft.com/office/powerpoint/2010/main" val="338812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33</a:t>
            </a:fld>
            <a:endParaRPr lang="en-US"/>
          </a:p>
        </p:txBody>
      </p:sp>
    </p:spTree>
    <p:extLst>
      <p:ext uri="{BB962C8B-B14F-4D97-AF65-F5344CB8AC3E}">
        <p14:creationId xmlns:p14="http://schemas.microsoft.com/office/powerpoint/2010/main" val="809547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34</a:t>
            </a:fld>
            <a:endParaRPr lang="en-US"/>
          </a:p>
        </p:txBody>
      </p:sp>
    </p:spTree>
    <p:extLst>
      <p:ext uri="{BB962C8B-B14F-4D97-AF65-F5344CB8AC3E}">
        <p14:creationId xmlns:p14="http://schemas.microsoft.com/office/powerpoint/2010/main" val="41514345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35</a:t>
            </a:fld>
            <a:endParaRPr lang="en-US"/>
          </a:p>
        </p:txBody>
      </p:sp>
    </p:spTree>
    <p:extLst>
      <p:ext uri="{BB962C8B-B14F-4D97-AF65-F5344CB8AC3E}">
        <p14:creationId xmlns:p14="http://schemas.microsoft.com/office/powerpoint/2010/main" val="2477821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36</a:t>
            </a:fld>
            <a:endParaRPr lang="en-US"/>
          </a:p>
        </p:txBody>
      </p:sp>
    </p:spTree>
    <p:extLst>
      <p:ext uri="{BB962C8B-B14F-4D97-AF65-F5344CB8AC3E}">
        <p14:creationId xmlns:p14="http://schemas.microsoft.com/office/powerpoint/2010/main" val="3426808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37</a:t>
            </a:fld>
            <a:endParaRPr lang="en-US"/>
          </a:p>
        </p:txBody>
      </p:sp>
    </p:spTree>
    <p:extLst>
      <p:ext uri="{BB962C8B-B14F-4D97-AF65-F5344CB8AC3E}">
        <p14:creationId xmlns:p14="http://schemas.microsoft.com/office/powerpoint/2010/main" val="1472120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38</a:t>
            </a:fld>
            <a:endParaRPr lang="en-US"/>
          </a:p>
        </p:txBody>
      </p:sp>
    </p:spTree>
    <p:extLst>
      <p:ext uri="{BB962C8B-B14F-4D97-AF65-F5344CB8AC3E}">
        <p14:creationId xmlns:p14="http://schemas.microsoft.com/office/powerpoint/2010/main" val="25781374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39</a:t>
            </a:fld>
            <a:endParaRPr lang="en-US"/>
          </a:p>
        </p:txBody>
      </p:sp>
    </p:spTree>
    <p:extLst>
      <p:ext uri="{BB962C8B-B14F-4D97-AF65-F5344CB8AC3E}">
        <p14:creationId xmlns:p14="http://schemas.microsoft.com/office/powerpoint/2010/main" val="1649177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and most often do measure emotions and emotion regulation in ideal conditions, usually controlled isolated lab environments.</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a:t>
            </a:fld>
            <a:endParaRPr lang="en-US"/>
          </a:p>
        </p:txBody>
      </p:sp>
    </p:spTree>
    <p:extLst>
      <p:ext uri="{BB962C8B-B14F-4D97-AF65-F5344CB8AC3E}">
        <p14:creationId xmlns:p14="http://schemas.microsoft.com/office/powerpoint/2010/main" val="2321527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find the canonical association between affective intensity and strategy usage, </a:t>
            </a:r>
            <a:br>
              <a:rPr lang="en-US" dirty="0"/>
            </a:br>
            <a:br>
              <a:rPr lang="en-US" dirty="0"/>
            </a:br>
            <a:r>
              <a:rPr lang="en-US" dirty="0"/>
              <a:t>but again there were a lot of confounds that might have explained that. </a:t>
            </a:r>
            <a:br>
              <a:rPr lang="en-US" dirty="0"/>
            </a:br>
            <a:br>
              <a:rPr lang="en-US" dirty="0"/>
            </a:br>
            <a:r>
              <a:rPr lang="en-US" dirty="0"/>
              <a:t>In 2021, we ran it again with changes.</a:t>
            </a:r>
          </a:p>
          <a:p>
            <a:endParaRPr lang="en-US" dirty="0"/>
          </a:p>
          <a:p>
            <a:r>
              <a:rPr lang="en-US" dirty="0"/>
              <a:t>We included 118 people</a:t>
            </a:r>
          </a:p>
          <a:p>
            <a:endParaRPr lang="en-US" dirty="0"/>
          </a:p>
          <a:p>
            <a:r>
              <a:rPr lang="en-US" dirty="0"/>
              <a:t>Using observed effect from pilot</a:t>
            </a:r>
          </a:p>
          <a:p>
            <a:endParaRPr lang="en-US" dirty="0"/>
          </a:p>
          <a:p>
            <a:r>
              <a:rPr lang="en-US" dirty="0"/>
              <a:t>[No time lag]</a:t>
            </a:r>
          </a:p>
        </p:txBody>
      </p:sp>
      <p:sp>
        <p:nvSpPr>
          <p:cNvPr id="4" name="Slide Number Placeholder 3"/>
          <p:cNvSpPr>
            <a:spLocks noGrp="1"/>
          </p:cNvSpPr>
          <p:nvPr>
            <p:ph type="sldNum" sz="quarter" idx="5"/>
          </p:nvPr>
        </p:nvSpPr>
        <p:spPr/>
        <p:txBody>
          <a:bodyPr/>
          <a:lstStyle/>
          <a:p>
            <a:fld id="{737D205A-A210-4D70-A5A7-4AE9F5805460}" type="slidenum">
              <a:rPr lang="en-US" smtClean="0"/>
              <a:t>40</a:t>
            </a:fld>
            <a:endParaRPr lang="en-US"/>
          </a:p>
        </p:txBody>
      </p:sp>
    </p:spTree>
    <p:extLst>
      <p:ext uri="{BB962C8B-B14F-4D97-AF65-F5344CB8AC3E}">
        <p14:creationId xmlns:p14="http://schemas.microsoft.com/office/powerpoint/2010/main" val="39374362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took an approach with less researcher bias]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41</a:t>
            </a:fld>
            <a:endParaRPr lang="en-US"/>
          </a:p>
        </p:txBody>
      </p:sp>
    </p:spTree>
    <p:extLst>
      <p:ext uri="{BB962C8B-B14F-4D97-AF65-F5344CB8AC3E}">
        <p14:creationId xmlns:p14="http://schemas.microsoft.com/office/powerpoint/2010/main" val="26520175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42</a:t>
            </a:fld>
            <a:endParaRPr lang="en-US"/>
          </a:p>
        </p:txBody>
      </p:sp>
    </p:spTree>
    <p:extLst>
      <p:ext uri="{BB962C8B-B14F-4D97-AF65-F5344CB8AC3E}">
        <p14:creationId xmlns:p14="http://schemas.microsoft.com/office/powerpoint/2010/main" val="39341236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43</a:t>
            </a:fld>
            <a:endParaRPr lang="en-US"/>
          </a:p>
        </p:txBody>
      </p:sp>
    </p:spTree>
    <p:extLst>
      <p:ext uri="{BB962C8B-B14F-4D97-AF65-F5344CB8AC3E}">
        <p14:creationId xmlns:p14="http://schemas.microsoft.com/office/powerpoint/2010/main" val="13231836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44</a:t>
            </a:fld>
            <a:endParaRPr lang="en-US"/>
          </a:p>
        </p:txBody>
      </p:sp>
    </p:spTree>
    <p:extLst>
      <p:ext uri="{BB962C8B-B14F-4D97-AF65-F5344CB8AC3E}">
        <p14:creationId xmlns:p14="http://schemas.microsoft.com/office/powerpoint/2010/main" val="42468124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45</a:t>
            </a:fld>
            <a:endParaRPr lang="en-US"/>
          </a:p>
        </p:txBody>
      </p:sp>
    </p:spTree>
    <p:extLst>
      <p:ext uri="{BB962C8B-B14F-4D97-AF65-F5344CB8AC3E}">
        <p14:creationId xmlns:p14="http://schemas.microsoft.com/office/powerpoint/2010/main" val="1732617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 I forgot to include the multiple comparisons adjustment here, none of these survived] </a:t>
            </a:r>
          </a:p>
        </p:txBody>
      </p:sp>
      <p:sp>
        <p:nvSpPr>
          <p:cNvPr id="4" name="Slide Number Placeholder 3"/>
          <p:cNvSpPr>
            <a:spLocks noGrp="1"/>
          </p:cNvSpPr>
          <p:nvPr>
            <p:ph type="sldNum" sz="quarter" idx="5"/>
          </p:nvPr>
        </p:nvSpPr>
        <p:spPr/>
        <p:txBody>
          <a:bodyPr/>
          <a:lstStyle/>
          <a:p>
            <a:fld id="{737D205A-A210-4D70-A5A7-4AE9F5805460}" type="slidenum">
              <a:rPr lang="en-US" smtClean="0"/>
              <a:t>46</a:t>
            </a:fld>
            <a:endParaRPr lang="en-US"/>
          </a:p>
        </p:txBody>
      </p:sp>
    </p:spTree>
    <p:extLst>
      <p:ext uri="{BB962C8B-B14F-4D97-AF65-F5344CB8AC3E}">
        <p14:creationId xmlns:p14="http://schemas.microsoft.com/office/powerpoint/2010/main" val="532884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47</a:t>
            </a:fld>
            <a:endParaRPr lang="en-US"/>
          </a:p>
        </p:txBody>
      </p:sp>
    </p:spTree>
    <p:extLst>
      <p:ext uri="{BB962C8B-B14F-4D97-AF65-F5344CB8AC3E}">
        <p14:creationId xmlns:p14="http://schemas.microsoft.com/office/powerpoint/2010/main" val="16916350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48</a:t>
            </a:fld>
            <a:endParaRPr lang="en-US"/>
          </a:p>
        </p:txBody>
      </p:sp>
    </p:spTree>
    <p:extLst>
      <p:ext uri="{BB962C8B-B14F-4D97-AF65-F5344CB8AC3E}">
        <p14:creationId xmlns:p14="http://schemas.microsoft.com/office/powerpoint/2010/main" val="10749187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49</a:t>
            </a:fld>
            <a:endParaRPr lang="en-US"/>
          </a:p>
        </p:txBody>
      </p:sp>
    </p:spTree>
    <p:extLst>
      <p:ext uri="{BB962C8B-B14F-4D97-AF65-F5344CB8AC3E}">
        <p14:creationId xmlns:p14="http://schemas.microsoft.com/office/powerpoint/2010/main" val="1292835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James Gross Process Model, </a:t>
            </a:r>
          </a:p>
          <a:p>
            <a:endParaRPr lang="en-US" dirty="0"/>
          </a:p>
          <a:p>
            <a:r>
              <a:rPr lang="en-US" dirty="0"/>
              <a:t>which is this notion that regulation can be categorized into different strategies based upon when in the time course of an event they are applied,</a:t>
            </a:r>
          </a:p>
          <a:p>
            <a:endParaRPr lang="en-US" dirty="0"/>
          </a:p>
          <a:p>
            <a:r>
              <a:rPr lang="en-US" dirty="0"/>
              <a:t>has been unbelievably generative and is has been often explored via stimulus-response paradigms</a:t>
            </a:r>
            <a:br>
              <a:rPr lang="en-US" dirty="0"/>
            </a:br>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a:t>
            </a:fld>
            <a:endParaRPr lang="en-US"/>
          </a:p>
        </p:txBody>
      </p:sp>
    </p:spTree>
    <p:extLst>
      <p:ext uri="{BB962C8B-B14F-4D97-AF65-F5344CB8AC3E}">
        <p14:creationId xmlns:p14="http://schemas.microsoft.com/office/powerpoint/2010/main" val="26028977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 somewhere in between having characteristics of each</a:t>
            </a:r>
          </a:p>
        </p:txBody>
      </p:sp>
      <p:sp>
        <p:nvSpPr>
          <p:cNvPr id="4" name="Slide Number Placeholder 3"/>
          <p:cNvSpPr>
            <a:spLocks noGrp="1"/>
          </p:cNvSpPr>
          <p:nvPr>
            <p:ph type="sldNum" sz="quarter" idx="5"/>
          </p:nvPr>
        </p:nvSpPr>
        <p:spPr/>
        <p:txBody>
          <a:bodyPr/>
          <a:lstStyle/>
          <a:p>
            <a:fld id="{737D205A-A210-4D70-A5A7-4AE9F5805460}" type="slidenum">
              <a:rPr lang="en-US" smtClean="0"/>
              <a:t>50</a:t>
            </a:fld>
            <a:endParaRPr lang="en-US"/>
          </a:p>
        </p:txBody>
      </p:sp>
    </p:spTree>
    <p:extLst>
      <p:ext uri="{BB962C8B-B14F-4D97-AF65-F5344CB8AC3E}">
        <p14:creationId xmlns:p14="http://schemas.microsoft.com/office/powerpoint/2010/main" val="920229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51</a:t>
            </a:fld>
            <a:endParaRPr lang="en-US"/>
          </a:p>
        </p:txBody>
      </p:sp>
    </p:spTree>
    <p:extLst>
      <p:ext uri="{BB962C8B-B14F-4D97-AF65-F5344CB8AC3E}">
        <p14:creationId xmlns:p14="http://schemas.microsoft.com/office/powerpoint/2010/main" val="38048551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52</a:t>
            </a:fld>
            <a:endParaRPr lang="en-US"/>
          </a:p>
        </p:txBody>
      </p:sp>
    </p:spTree>
    <p:extLst>
      <p:ext uri="{BB962C8B-B14F-4D97-AF65-F5344CB8AC3E}">
        <p14:creationId xmlns:p14="http://schemas.microsoft.com/office/powerpoint/2010/main" val="19730944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53</a:t>
            </a:fld>
            <a:endParaRPr lang="en-US"/>
          </a:p>
        </p:txBody>
      </p:sp>
    </p:spTree>
    <p:extLst>
      <p:ext uri="{BB962C8B-B14F-4D97-AF65-F5344CB8AC3E}">
        <p14:creationId xmlns:p14="http://schemas.microsoft.com/office/powerpoint/2010/main" val="37328279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54</a:t>
            </a:fld>
            <a:endParaRPr lang="en-US"/>
          </a:p>
        </p:txBody>
      </p:sp>
    </p:spTree>
    <p:extLst>
      <p:ext uri="{BB962C8B-B14F-4D97-AF65-F5344CB8AC3E}">
        <p14:creationId xmlns:p14="http://schemas.microsoft.com/office/powerpoint/2010/main" val="28203703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55</a:t>
            </a:fld>
            <a:endParaRPr lang="en-US"/>
          </a:p>
        </p:txBody>
      </p:sp>
    </p:spTree>
    <p:extLst>
      <p:ext uri="{BB962C8B-B14F-4D97-AF65-F5344CB8AC3E}">
        <p14:creationId xmlns:p14="http://schemas.microsoft.com/office/powerpoint/2010/main" val="40292678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57</a:t>
            </a:fld>
            <a:endParaRPr lang="en-US"/>
          </a:p>
        </p:txBody>
      </p:sp>
    </p:spTree>
    <p:extLst>
      <p:ext uri="{BB962C8B-B14F-4D97-AF65-F5344CB8AC3E}">
        <p14:creationId xmlns:p14="http://schemas.microsoft.com/office/powerpoint/2010/main" val="2499854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58</a:t>
            </a:fld>
            <a:endParaRPr lang="en-US"/>
          </a:p>
        </p:txBody>
      </p:sp>
    </p:spTree>
    <p:extLst>
      <p:ext uri="{BB962C8B-B14F-4D97-AF65-F5344CB8AC3E}">
        <p14:creationId xmlns:p14="http://schemas.microsoft.com/office/powerpoint/2010/main" val="30381374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likely because Forecasters were specifically using the strategy at higher intensities; the situation which experiencers found themselves the least likely to successfully deploy distraction. </a:t>
            </a:r>
          </a:p>
          <a:p>
            <a:endParaRPr lang="en-US" dirty="0"/>
          </a:p>
          <a:p>
            <a:r>
              <a:rPr lang="en-US" dirty="0"/>
              <a:t>which might makes sense if we have one group effectively choosing reappraisal at chance </a:t>
            </a:r>
          </a:p>
        </p:txBody>
      </p:sp>
      <p:sp>
        <p:nvSpPr>
          <p:cNvPr id="4" name="Slide Number Placeholder 3"/>
          <p:cNvSpPr>
            <a:spLocks noGrp="1"/>
          </p:cNvSpPr>
          <p:nvPr>
            <p:ph type="sldNum" sz="quarter" idx="10"/>
          </p:nvPr>
        </p:nvSpPr>
        <p:spPr/>
        <p:txBody>
          <a:bodyPr/>
          <a:lstStyle/>
          <a:p>
            <a:fld id="{737D205A-A210-4D70-A5A7-4AE9F5805460}" type="slidenum">
              <a:rPr lang="en-US" smtClean="0"/>
              <a:t>59</a:t>
            </a:fld>
            <a:endParaRPr lang="en-US"/>
          </a:p>
        </p:txBody>
      </p:sp>
    </p:spTree>
    <p:extLst>
      <p:ext uri="{BB962C8B-B14F-4D97-AF65-F5344CB8AC3E}">
        <p14:creationId xmlns:p14="http://schemas.microsoft.com/office/powerpoint/2010/main" val="18545701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60</a:t>
            </a:fld>
            <a:endParaRPr lang="en-US"/>
          </a:p>
        </p:txBody>
      </p:sp>
    </p:spTree>
    <p:extLst>
      <p:ext uri="{BB962C8B-B14F-4D97-AF65-F5344CB8AC3E}">
        <p14:creationId xmlns:p14="http://schemas.microsoft.com/office/powerpoint/2010/main" val="8499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which participants are often first trained in different strategies, </a:t>
            </a:r>
          </a:p>
          <a:p>
            <a:endParaRPr lang="en-US" dirty="0"/>
          </a:p>
          <a:p>
            <a:r>
              <a:rPr lang="en-US" dirty="0"/>
              <a:t>shown a preview of an emotionally-evocative often negative, often unimodal  stimulus, </a:t>
            </a:r>
          </a:p>
          <a:p>
            <a:endParaRPr lang="en-US" dirty="0"/>
          </a:p>
          <a:p>
            <a:r>
              <a:rPr lang="en-US" dirty="0"/>
              <a:t>prompted to regulate and choose between a circumscribed set of strategies, </a:t>
            </a:r>
          </a:p>
          <a:p>
            <a:endParaRPr lang="en-US" dirty="0"/>
          </a:p>
          <a:p>
            <a:r>
              <a:rPr lang="en-US" dirty="0"/>
              <a:t>Regulate their emotions, </a:t>
            </a:r>
          </a:p>
          <a:p>
            <a:endParaRPr lang="en-US" dirty="0"/>
          </a:p>
          <a:p>
            <a:r>
              <a:rPr lang="en-US" dirty="0"/>
              <a:t>and then report the effects of that self-regulation. </a:t>
            </a:r>
          </a:p>
        </p:txBody>
      </p:sp>
      <p:sp>
        <p:nvSpPr>
          <p:cNvPr id="4" name="Slide Number Placeholder 3"/>
          <p:cNvSpPr>
            <a:spLocks noGrp="1"/>
          </p:cNvSpPr>
          <p:nvPr>
            <p:ph type="sldNum" sz="quarter" idx="5"/>
          </p:nvPr>
        </p:nvSpPr>
        <p:spPr/>
        <p:txBody>
          <a:bodyPr/>
          <a:lstStyle/>
          <a:p>
            <a:fld id="{737D205A-A210-4D70-A5A7-4AE9F5805460}" type="slidenum">
              <a:rPr lang="en-US" smtClean="0"/>
              <a:t>6</a:t>
            </a:fld>
            <a:endParaRPr lang="en-US"/>
          </a:p>
        </p:txBody>
      </p:sp>
    </p:spTree>
    <p:extLst>
      <p:ext uri="{BB962C8B-B14F-4D97-AF65-F5344CB8AC3E}">
        <p14:creationId xmlns:p14="http://schemas.microsoft.com/office/powerpoint/2010/main" val="34344480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61</a:t>
            </a:fld>
            <a:endParaRPr lang="en-US"/>
          </a:p>
        </p:txBody>
      </p:sp>
    </p:spTree>
    <p:extLst>
      <p:ext uri="{BB962C8B-B14F-4D97-AF65-F5344CB8AC3E}">
        <p14:creationId xmlns:p14="http://schemas.microsoft.com/office/powerpoint/2010/main" val="28426508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62</a:t>
            </a:fld>
            <a:endParaRPr lang="en-US"/>
          </a:p>
        </p:txBody>
      </p:sp>
    </p:spTree>
    <p:extLst>
      <p:ext uri="{BB962C8B-B14F-4D97-AF65-F5344CB8AC3E}">
        <p14:creationId xmlns:p14="http://schemas.microsoft.com/office/powerpoint/2010/main" val="12162892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63</a:t>
            </a:fld>
            <a:endParaRPr lang="en-US"/>
          </a:p>
        </p:txBody>
      </p:sp>
    </p:spTree>
    <p:extLst>
      <p:ext uri="{BB962C8B-B14F-4D97-AF65-F5344CB8AC3E}">
        <p14:creationId xmlns:p14="http://schemas.microsoft.com/office/powerpoint/2010/main" val="37524947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64</a:t>
            </a:fld>
            <a:endParaRPr lang="en-US"/>
          </a:p>
        </p:txBody>
      </p:sp>
    </p:spTree>
    <p:extLst>
      <p:ext uri="{BB962C8B-B14F-4D97-AF65-F5344CB8AC3E}">
        <p14:creationId xmlns:p14="http://schemas.microsoft.com/office/powerpoint/2010/main" val="39006611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65</a:t>
            </a:fld>
            <a:endParaRPr lang="en-US"/>
          </a:p>
        </p:txBody>
      </p:sp>
    </p:spTree>
    <p:extLst>
      <p:ext uri="{BB962C8B-B14F-4D97-AF65-F5344CB8AC3E}">
        <p14:creationId xmlns:p14="http://schemas.microsoft.com/office/powerpoint/2010/main" val="10370936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66</a:t>
            </a:fld>
            <a:endParaRPr lang="en-US"/>
          </a:p>
        </p:txBody>
      </p:sp>
    </p:spTree>
    <p:extLst>
      <p:ext uri="{BB962C8B-B14F-4D97-AF65-F5344CB8AC3E}">
        <p14:creationId xmlns:p14="http://schemas.microsoft.com/office/powerpoint/2010/main" val="19719097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67</a:t>
            </a:fld>
            <a:endParaRPr lang="en-US"/>
          </a:p>
        </p:txBody>
      </p:sp>
    </p:spTree>
    <p:extLst>
      <p:ext uri="{BB962C8B-B14F-4D97-AF65-F5344CB8AC3E}">
        <p14:creationId xmlns:p14="http://schemas.microsoft.com/office/powerpoint/2010/main" val="7818326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68</a:t>
            </a:fld>
            <a:endParaRPr lang="en-US"/>
          </a:p>
        </p:txBody>
      </p:sp>
    </p:spTree>
    <p:extLst>
      <p:ext uri="{BB962C8B-B14F-4D97-AF65-F5344CB8AC3E}">
        <p14:creationId xmlns:p14="http://schemas.microsoft.com/office/powerpoint/2010/main" val="31513955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D205A-A210-4D70-A5A7-4AE9F5805460}" type="slidenum">
              <a:rPr lang="en-US" smtClean="0"/>
              <a:t>69</a:t>
            </a:fld>
            <a:endParaRPr lang="en-US"/>
          </a:p>
        </p:txBody>
      </p:sp>
    </p:spTree>
    <p:extLst>
      <p:ext uri="{BB962C8B-B14F-4D97-AF65-F5344CB8AC3E}">
        <p14:creationId xmlns:p14="http://schemas.microsoft.com/office/powerpoint/2010/main" val="19157990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Talk about prediction gaps, </a:t>
            </a:r>
          </a:p>
          <a:p>
            <a:endParaRPr lang="en-US" dirty="0"/>
          </a:p>
          <a:p>
            <a:r>
              <a:rPr lang="en-US" dirty="0"/>
              <a:t>talk about environmental affordances, </a:t>
            </a:r>
          </a:p>
          <a:p>
            <a:endParaRPr lang="en-US" dirty="0"/>
          </a:p>
          <a:p>
            <a:r>
              <a:rPr lang="en-US" dirty="0"/>
              <a:t>talk about the influence of context,</a:t>
            </a:r>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70</a:t>
            </a:fld>
            <a:endParaRPr lang="en-US"/>
          </a:p>
        </p:txBody>
      </p:sp>
    </p:spTree>
    <p:extLst>
      <p:ext uri="{BB962C8B-B14F-4D97-AF65-F5344CB8AC3E}">
        <p14:creationId xmlns:p14="http://schemas.microsoft.com/office/powerpoint/2010/main" val="520189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these types of paradigms, we’ve learned quite a bit about emotion regulation choice, </a:t>
            </a:r>
            <a:br>
              <a:rPr lang="en-US" dirty="0"/>
            </a:br>
            <a:br>
              <a:rPr lang="en-US" dirty="0"/>
            </a:br>
            <a:r>
              <a:rPr lang="en-US" dirty="0"/>
              <a:t>For example, </a:t>
            </a:r>
            <a:br>
              <a:rPr lang="en-US" dirty="0"/>
            </a:br>
            <a:br>
              <a:rPr lang="en-US" dirty="0"/>
            </a:br>
            <a:r>
              <a:rPr lang="en-US" dirty="0"/>
              <a:t>There appears to be a pretty robust relationship between how intense an emotional experience is </a:t>
            </a:r>
          </a:p>
          <a:p>
            <a:endParaRPr lang="en-US" dirty="0"/>
          </a:p>
          <a:p>
            <a:r>
              <a:rPr lang="en-US" dirty="0"/>
              <a:t>and which strategies someone might choose in this paradigm [CLICK]</a:t>
            </a:r>
          </a:p>
          <a:p>
            <a:endParaRPr lang="en-US" dirty="0"/>
          </a:p>
          <a:p>
            <a:r>
              <a:rPr lang="en-US" dirty="0"/>
              <a:t>But what still remains unclear </a:t>
            </a:r>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a:t>
            </a:fld>
            <a:endParaRPr lang="en-US"/>
          </a:p>
        </p:txBody>
      </p:sp>
    </p:spTree>
    <p:extLst>
      <p:ext uri="{BB962C8B-B14F-4D97-AF65-F5344CB8AC3E}">
        <p14:creationId xmlns:p14="http://schemas.microsoft.com/office/powerpoint/2010/main" val="34598115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should also be very up front about our limitations </a:t>
            </a:r>
          </a:p>
        </p:txBody>
      </p:sp>
      <p:sp>
        <p:nvSpPr>
          <p:cNvPr id="4" name="Slide Number Placeholder 3"/>
          <p:cNvSpPr>
            <a:spLocks noGrp="1"/>
          </p:cNvSpPr>
          <p:nvPr>
            <p:ph type="sldNum" sz="quarter" idx="5"/>
          </p:nvPr>
        </p:nvSpPr>
        <p:spPr/>
        <p:txBody>
          <a:bodyPr/>
          <a:lstStyle/>
          <a:p>
            <a:fld id="{2BCD780D-AFF0-4875-B9AC-BABCE7BE7712}" type="slidenum">
              <a:rPr lang="en-US" smtClean="0"/>
              <a:t>71</a:t>
            </a:fld>
            <a:endParaRPr lang="en-US"/>
          </a:p>
        </p:txBody>
      </p:sp>
    </p:spTree>
    <p:extLst>
      <p:ext uri="{BB962C8B-B14F-4D97-AF65-F5344CB8AC3E}">
        <p14:creationId xmlns:p14="http://schemas.microsoft.com/office/powerpoint/2010/main" val="8521425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cannot deny the likelihood that some self-selection bias was at play here.</a:t>
            </a:r>
          </a:p>
          <a:p>
            <a:endParaRPr lang="en-US" dirty="0"/>
          </a:p>
          <a:p>
            <a:r>
              <a:rPr lang="en-US" dirty="0"/>
              <a:t>We tried our best to monitor this and test this. We did find quite a bit of diversity in the distribution of participant responses to questions like “How much do you enjoy or are fearful of haunted houses?”</a:t>
            </a:r>
          </a:p>
          <a:p>
            <a:endParaRPr lang="en-US" dirty="0"/>
          </a:p>
          <a:p>
            <a:r>
              <a:rPr lang="en-US" dirty="0"/>
              <a:t>We captured participant expectations and motivations for participation. But no matter what </a:t>
            </a:r>
          </a:p>
        </p:txBody>
      </p:sp>
      <p:sp>
        <p:nvSpPr>
          <p:cNvPr id="4" name="Slide Number Placeholder 3"/>
          <p:cNvSpPr>
            <a:spLocks noGrp="1"/>
          </p:cNvSpPr>
          <p:nvPr>
            <p:ph type="sldNum" sz="quarter" idx="5"/>
          </p:nvPr>
        </p:nvSpPr>
        <p:spPr/>
        <p:txBody>
          <a:bodyPr/>
          <a:lstStyle/>
          <a:p>
            <a:fld id="{2BCD780D-AFF0-4875-B9AC-BABCE7BE7712}" type="slidenum">
              <a:rPr lang="en-US" smtClean="0"/>
              <a:t>72</a:t>
            </a:fld>
            <a:endParaRPr lang="en-US"/>
          </a:p>
        </p:txBody>
      </p:sp>
    </p:spTree>
    <p:extLst>
      <p:ext uri="{BB962C8B-B14F-4D97-AF65-F5344CB8AC3E}">
        <p14:creationId xmlns:p14="http://schemas.microsoft.com/office/powerpoint/2010/main" val="35078390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advertise for a study on fear at a nationally famous haunted house</a:t>
            </a:r>
          </a:p>
          <a:p>
            <a:endParaRPr lang="en-US" dirty="0"/>
          </a:p>
          <a:p>
            <a:r>
              <a:rPr lang="en-US" dirty="0"/>
              <a:t>You have to assume certain types of participants are not responding to the ad</a:t>
            </a:r>
          </a:p>
        </p:txBody>
      </p:sp>
      <p:sp>
        <p:nvSpPr>
          <p:cNvPr id="4" name="Slide Number Placeholder 3"/>
          <p:cNvSpPr>
            <a:spLocks noGrp="1"/>
          </p:cNvSpPr>
          <p:nvPr>
            <p:ph type="sldNum" sz="quarter" idx="5"/>
          </p:nvPr>
        </p:nvSpPr>
        <p:spPr/>
        <p:txBody>
          <a:bodyPr/>
          <a:lstStyle/>
          <a:p>
            <a:fld id="{2BCD780D-AFF0-4875-B9AC-BABCE7BE7712}" type="slidenum">
              <a:rPr lang="en-US" smtClean="0"/>
              <a:t>73</a:t>
            </a:fld>
            <a:endParaRPr lang="en-US"/>
          </a:p>
        </p:txBody>
      </p:sp>
    </p:spTree>
    <p:extLst>
      <p:ext uri="{BB962C8B-B14F-4D97-AF65-F5344CB8AC3E}">
        <p14:creationId xmlns:p14="http://schemas.microsoft.com/office/powerpoint/2010/main" val="33111419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I believe  that this design incorporates many of those features that I think to be important, it still is a fundamentally artificial environment. </a:t>
            </a:r>
          </a:p>
          <a:p>
            <a:endParaRPr lang="en-US" dirty="0"/>
          </a:p>
          <a:p>
            <a:r>
              <a:rPr lang="en-US" dirty="0"/>
              <a:t>When describing it, I’m hesitant to call it quasi-naturalistic and in fact often prefer something like “Dynamic and Feature-rich”</a:t>
            </a:r>
          </a:p>
        </p:txBody>
      </p:sp>
      <p:sp>
        <p:nvSpPr>
          <p:cNvPr id="4" name="Slide Number Placeholder 3"/>
          <p:cNvSpPr>
            <a:spLocks noGrp="1"/>
          </p:cNvSpPr>
          <p:nvPr>
            <p:ph type="sldNum" sz="quarter" idx="5"/>
          </p:nvPr>
        </p:nvSpPr>
        <p:spPr/>
        <p:txBody>
          <a:bodyPr/>
          <a:lstStyle/>
          <a:p>
            <a:fld id="{2BCD780D-AFF0-4875-B9AC-BABCE7BE7712}" type="slidenum">
              <a:rPr lang="en-US" smtClean="0"/>
              <a:t>74</a:t>
            </a:fld>
            <a:endParaRPr lang="en-US"/>
          </a:p>
        </p:txBody>
      </p:sp>
    </p:spTree>
    <p:extLst>
      <p:ext uri="{BB962C8B-B14F-4D97-AF65-F5344CB8AC3E}">
        <p14:creationId xmlns:p14="http://schemas.microsoft.com/office/powerpoint/2010/main" val="705827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also a very resource intensive project which would not be possible without us being a very fortunate position to have received NSF funding for this project</a:t>
            </a:r>
          </a:p>
        </p:txBody>
      </p:sp>
      <p:sp>
        <p:nvSpPr>
          <p:cNvPr id="4" name="Slide Number Placeholder 3"/>
          <p:cNvSpPr>
            <a:spLocks noGrp="1"/>
          </p:cNvSpPr>
          <p:nvPr>
            <p:ph type="sldNum" sz="quarter" idx="5"/>
          </p:nvPr>
        </p:nvSpPr>
        <p:spPr/>
        <p:txBody>
          <a:bodyPr/>
          <a:lstStyle/>
          <a:p>
            <a:fld id="{2BCD780D-AFF0-4875-B9AC-BABCE7BE7712}" type="slidenum">
              <a:rPr lang="en-US" smtClean="0"/>
              <a:t>75</a:t>
            </a:fld>
            <a:endParaRPr lang="en-US"/>
          </a:p>
        </p:txBody>
      </p:sp>
    </p:spTree>
    <p:extLst>
      <p:ext uri="{BB962C8B-B14F-4D97-AF65-F5344CB8AC3E}">
        <p14:creationId xmlns:p14="http://schemas.microsoft.com/office/powerpoint/2010/main" val="30499087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also required a ton of coordination, not only within the lab but with the folks running the attraction as well. </a:t>
            </a:r>
          </a:p>
        </p:txBody>
      </p:sp>
      <p:sp>
        <p:nvSpPr>
          <p:cNvPr id="4" name="Slide Number Placeholder 3"/>
          <p:cNvSpPr>
            <a:spLocks noGrp="1"/>
          </p:cNvSpPr>
          <p:nvPr>
            <p:ph type="sldNum" sz="quarter" idx="5"/>
          </p:nvPr>
        </p:nvSpPr>
        <p:spPr/>
        <p:txBody>
          <a:bodyPr/>
          <a:lstStyle/>
          <a:p>
            <a:fld id="{2BCD780D-AFF0-4875-B9AC-BABCE7BE7712}" type="slidenum">
              <a:rPr lang="en-US" smtClean="0"/>
              <a:t>76</a:t>
            </a:fld>
            <a:endParaRPr lang="en-US"/>
          </a:p>
        </p:txBody>
      </p:sp>
    </p:spTree>
    <p:extLst>
      <p:ext uri="{BB962C8B-B14F-4D97-AF65-F5344CB8AC3E}">
        <p14:creationId xmlns:p14="http://schemas.microsoft.com/office/powerpoint/2010/main" val="22314152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much of the data existed as free response and free recall data which required quite a lot of coding, and natural language processing to make usable</a:t>
            </a:r>
          </a:p>
        </p:txBody>
      </p:sp>
      <p:sp>
        <p:nvSpPr>
          <p:cNvPr id="4" name="Slide Number Placeholder 3"/>
          <p:cNvSpPr>
            <a:spLocks noGrp="1"/>
          </p:cNvSpPr>
          <p:nvPr>
            <p:ph type="sldNum" sz="quarter" idx="5"/>
          </p:nvPr>
        </p:nvSpPr>
        <p:spPr/>
        <p:txBody>
          <a:bodyPr/>
          <a:lstStyle/>
          <a:p>
            <a:fld id="{2BCD780D-AFF0-4875-B9AC-BABCE7BE7712}" type="slidenum">
              <a:rPr lang="en-US" smtClean="0"/>
              <a:t>77</a:t>
            </a:fld>
            <a:endParaRPr lang="en-US"/>
          </a:p>
        </p:txBody>
      </p:sp>
    </p:spTree>
    <p:extLst>
      <p:ext uri="{BB962C8B-B14F-4D97-AF65-F5344CB8AC3E}">
        <p14:creationId xmlns:p14="http://schemas.microsoft.com/office/powerpoint/2010/main" val="34162368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Talk about how we don’t know whether these findings translate to other contexts ] </a:t>
            </a:r>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78</a:t>
            </a:fld>
            <a:endParaRPr lang="en-US"/>
          </a:p>
        </p:txBody>
      </p:sp>
    </p:spTree>
    <p:extLst>
      <p:ext uri="{BB962C8B-B14F-4D97-AF65-F5344CB8AC3E}">
        <p14:creationId xmlns:p14="http://schemas.microsoft.com/office/powerpoint/2010/main" val="17725643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 I just want to make sure to thank the people that helped me with this presentation and helped us build this project, between running sessions, data collections, scans, and analyzing. It really took a small army to pull off, and there were a lot of people that helped in big and small ways, so thank you to all of the members of the SAN Lab and the AML Lab.</a:t>
            </a:r>
          </a:p>
        </p:txBody>
      </p:sp>
      <p:sp>
        <p:nvSpPr>
          <p:cNvPr id="4" name="Slide Number Placeholder 3"/>
          <p:cNvSpPr>
            <a:spLocks noGrp="1"/>
          </p:cNvSpPr>
          <p:nvPr>
            <p:ph type="sldNum" sz="quarter" idx="5"/>
          </p:nvPr>
        </p:nvSpPr>
        <p:spPr/>
        <p:txBody>
          <a:bodyPr/>
          <a:lstStyle/>
          <a:p>
            <a:fld id="{2BCD780D-AFF0-4875-B9AC-BABCE7BE7712}" type="slidenum">
              <a:rPr lang="en-US" smtClean="0"/>
              <a:t>79</a:t>
            </a:fld>
            <a:endParaRPr lang="en-US"/>
          </a:p>
        </p:txBody>
      </p:sp>
    </p:spTree>
    <p:extLst>
      <p:ext uri="{BB962C8B-B14F-4D97-AF65-F5344CB8AC3E}">
        <p14:creationId xmlns:p14="http://schemas.microsoft.com/office/powerpoint/2010/main" val="6792327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very complicated question, because this project unfolded over several years with multiple people and multiple experiments.</a:t>
            </a:r>
          </a:p>
          <a:p>
            <a:endParaRPr lang="en-US" dirty="0"/>
          </a:p>
          <a:p>
            <a:r>
              <a:rPr lang="en-US" dirty="0"/>
              <a:t>In the original version of this talk I was actually going to touch briefly upon all of them </a:t>
            </a:r>
          </a:p>
          <a:p>
            <a:endParaRPr lang="en-US" dirty="0"/>
          </a:p>
          <a:p>
            <a:r>
              <a:rPr lang="en-US" dirty="0"/>
              <a:t>but I found myself running out of time just talking about the stuff that I led</a:t>
            </a:r>
          </a:p>
          <a:p>
            <a:endParaRPr lang="en-US" dirty="0"/>
          </a:p>
          <a:p>
            <a:r>
              <a:rPr lang="en-US" dirty="0"/>
              <a:t>So instead I’m just flashing some brief descriptions on the screen for you. These all are either preprints or published or in revision </a:t>
            </a:r>
          </a:p>
          <a:p>
            <a:endParaRPr lang="en-US" dirty="0"/>
          </a:p>
          <a:p>
            <a:r>
              <a:rPr lang="en-US" dirty="0"/>
              <a:t>So if you’re interested in hearing any more about them, let me know and I can talk about it at the end or direct you to the relevant materials</a:t>
            </a:r>
          </a:p>
          <a:p>
            <a:endParaRPr lang="en-US" dirty="0"/>
          </a:p>
        </p:txBody>
      </p:sp>
      <p:sp>
        <p:nvSpPr>
          <p:cNvPr id="4" name="Slide Number Placeholder 3"/>
          <p:cNvSpPr>
            <a:spLocks noGrp="1"/>
          </p:cNvSpPr>
          <p:nvPr>
            <p:ph type="sldNum" sz="quarter" idx="5"/>
          </p:nvPr>
        </p:nvSpPr>
        <p:spPr/>
        <p:txBody>
          <a:bodyPr/>
          <a:lstStyle/>
          <a:p>
            <a:fld id="{2BCD780D-AFF0-4875-B9AC-BABCE7BE7712}" type="slidenum">
              <a:rPr lang="en-US" smtClean="0"/>
              <a:t>81</a:t>
            </a:fld>
            <a:endParaRPr lang="en-US"/>
          </a:p>
        </p:txBody>
      </p:sp>
    </p:spTree>
    <p:extLst>
      <p:ext uri="{BB962C8B-B14F-4D97-AF65-F5344CB8AC3E}">
        <p14:creationId xmlns:p14="http://schemas.microsoft.com/office/powerpoint/2010/main" val="1483356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if, for example, </a:t>
            </a:r>
          </a:p>
          <a:p>
            <a:endParaRPr lang="en-US" dirty="0"/>
          </a:p>
          <a:p>
            <a:r>
              <a:rPr lang="en-US" dirty="0"/>
              <a:t>You find tensions rising at your impending holiday family gathering </a:t>
            </a:r>
          </a:p>
          <a:p>
            <a:endParaRPr lang="en-US" dirty="0"/>
          </a:p>
          <a:p>
            <a:endParaRPr lang="en-US" dirty="0"/>
          </a:p>
        </p:txBody>
      </p:sp>
      <p:sp>
        <p:nvSpPr>
          <p:cNvPr id="4" name="Slide Number Placeholder 3"/>
          <p:cNvSpPr>
            <a:spLocks noGrp="1"/>
          </p:cNvSpPr>
          <p:nvPr>
            <p:ph type="sldNum" sz="quarter" idx="5"/>
          </p:nvPr>
        </p:nvSpPr>
        <p:spPr/>
        <p:txBody>
          <a:bodyPr/>
          <a:lstStyle/>
          <a:p>
            <a:fld id="{737D205A-A210-4D70-A5A7-4AE9F5805460}" type="slidenum">
              <a:rPr lang="en-US" smtClean="0"/>
              <a:t>8</a:t>
            </a:fld>
            <a:endParaRPr lang="en-US"/>
          </a:p>
        </p:txBody>
      </p:sp>
    </p:spTree>
    <p:extLst>
      <p:ext uri="{BB962C8B-B14F-4D97-AF65-F5344CB8AC3E}">
        <p14:creationId xmlns:p14="http://schemas.microsoft.com/office/powerpoint/2010/main" val="26340120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d14e06d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d14e06d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d14e06d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d14e06d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1832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86</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87</a:t>
            </a:fld>
            <a:endParaRPr/>
          </a:p>
        </p:txBody>
      </p:sp>
    </p:spTree>
    <p:extLst>
      <p:ext uri="{BB962C8B-B14F-4D97-AF65-F5344CB8AC3E}">
        <p14:creationId xmlns:p14="http://schemas.microsoft.com/office/powerpoint/2010/main" val="4385015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88</a:t>
            </a:fld>
            <a:endParaRPr/>
          </a:p>
        </p:txBody>
      </p:sp>
    </p:spTree>
    <p:extLst>
      <p:ext uri="{BB962C8B-B14F-4D97-AF65-F5344CB8AC3E}">
        <p14:creationId xmlns:p14="http://schemas.microsoft.com/office/powerpoint/2010/main" val="6982935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89</a:t>
            </a:fld>
            <a:endParaRPr/>
          </a:p>
        </p:txBody>
      </p:sp>
    </p:spTree>
    <p:extLst>
      <p:ext uri="{BB962C8B-B14F-4D97-AF65-F5344CB8AC3E}">
        <p14:creationId xmlns:p14="http://schemas.microsoft.com/office/powerpoint/2010/main" val="3267753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90</a:t>
            </a:fld>
            <a:endParaRPr/>
          </a:p>
        </p:txBody>
      </p:sp>
    </p:spTree>
    <p:extLst>
      <p:ext uri="{BB962C8B-B14F-4D97-AF65-F5344CB8AC3E}">
        <p14:creationId xmlns:p14="http://schemas.microsoft.com/office/powerpoint/2010/main" val="4445591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91</a:t>
            </a:fld>
            <a:endParaRPr/>
          </a:p>
        </p:txBody>
      </p:sp>
    </p:spTree>
    <p:extLst>
      <p:ext uri="{BB962C8B-B14F-4D97-AF65-F5344CB8AC3E}">
        <p14:creationId xmlns:p14="http://schemas.microsoft.com/office/powerpoint/2010/main" val="35992644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92</a:t>
            </a:fld>
            <a:endParaRPr/>
          </a:p>
        </p:txBody>
      </p:sp>
    </p:spTree>
    <p:extLst>
      <p:ext uri="{BB962C8B-B14F-4D97-AF65-F5344CB8AC3E}">
        <p14:creationId xmlns:p14="http://schemas.microsoft.com/office/powerpoint/2010/main" val="11816974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93</a:t>
            </a:fld>
            <a:endParaRPr/>
          </a:p>
        </p:txBody>
      </p:sp>
    </p:spTree>
    <p:extLst>
      <p:ext uri="{BB962C8B-B14F-4D97-AF65-F5344CB8AC3E}">
        <p14:creationId xmlns:p14="http://schemas.microsoft.com/office/powerpoint/2010/main" val="4536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if, god forbid, those social threats escalate to physical ones</a:t>
            </a:r>
          </a:p>
        </p:txBody>
      </p:sp>
      <p:sp>
        <p:nvSpPr>
          <p:cNvPr id="4" name="Slide Number Placeholder 3"/>
          <p:cNvSpPr>
            <a:spLocks noGrp="1"/>
          </p:cNvSpPr>
          <p:nvPr>
            <p:ph type="sldNum" sz="quarter" idx="5"/>
          </p:nvPr>
        </p:nvSpPr>
        <p:spPr/>
        <p:txBody>
          <a:bodyPr/>
          <a:lstStyle/>
          <a:p>
            <a:fld id="{737D205A-A210-4D70-A5A7-4AE9F5805460}" type="slidenum">
              <a:rPr lang="en-US" smtClean="0"/>
              <a:t>9</a:t>
            </a:fld>
            <a:endParaRPr lang="en-US"/>
          </a:p>
        </p:txBody>
      </p:sp>
    </p:spTree>
    <p:extLst>
      <p:ext uri="{BB962C8B-B14F-4D97-AF65-F5344CB8AC3E}">
        <p14:creationId xmlns:p14="http://schemas.microsoft.com/office/powerpoint/2010/main" val="20998742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94</a:t>
            </a:fld>
            <a:endParaRPr/>
          </a:p>
        </p:txBody>
      </p:sp>
    </p:spTree>
    <p:extLst>
      <p:ext uri="{BB962C8B-B14F-4D97-AF65-F5344CB8AC3E}">
        <p14:creationId xmlns:p14="http://schemas.microsoft.com/office/powerpoint/2010/main" val="22208199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96</a:t>
            </a:fld>
            <a:endParaRPr/>
          </a:p>
        </p:txBody>
      </p:sp>
    </p:spTree>
    <p:extLst>
      <p:ext uri="{BB962C8B-B14F-4D97-AF65-F5344CB8AC3E}">
        <p14:creationId xmlns:p14="http://schemas.microsoft.com/office/powerpoint/2010/main" val="1988417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97</a:t>
            </a:fld>
            <a:endParaRPr/>
          </a:p>
        </p:txBody>
      </p:sp>
    </p:spTree>
    <p:extLst>
      <p:ext uri="{BB962C8B-B14F-4D97-AF65-F5344CB8AC3E}">
        <p14:creationId xmlns:p14="http://schemas.microsoft.com/office/powerpoint/2010/main" val="31464393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98</a:t>
            </a:fld>
            <a:endParaRPr/>
          </a:p>
        </p:txBody>
      </p:sp>
    </p:spTree>
    <p:extLst>
      <p:ext uri="{BB962C8B-B14F-4D97-AF65-F5344CB8AC3E}">
        <p14:creationId xmlns:p14="http://schemas.microsoft.com/office/powerpoint/2010/main" val="41560885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99</a:t>
            </a:fld>
            <a:endParaRPr/>
          </a:p>
        </p:txBody>
      </p:sp>
    </p:spTree>
    <p:extLst>
      <p:ext uri="{BB962C8B-B14F-4D97-AF65-F5344CB8AC3E}">
        <p14:creationId xmlns:p14="http://schemas.microsoft.com/office/powerpoint/2010/main" val="29960160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100</a:t>
            </a:fld>
            <a:endParaRPr/>
          </a:p>
        </p:txBody>
      </p:sp>
    </p:spTree>
    <p:extLst>
      <p:ext uri="{BB962C8B-B14F-4D97-AF65-F5344CB8AC3E}">
        <p14:creationId xmlns:p14="http://schemas.microsoft.com/office/powerpoint/2010/main" val="24734559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101</a:t>
            </a:fld>
            <a:endParaRPr/>
          </a:p>
        </p:txBody>
      </p:sp>
    </p:spTree>
    <p:extLst>
      <p:ext uri="{BB962C8B-B14F-4D97-AF65-F5344CB8AC3E}">
        <p14:creationId xmlns:p14="http://schemas.microsoft.com/office/powerpoint/2010/main" val="24936360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102</a:t>
            </a:fld>
            <a:endParaRPr/>
          </a:p>
        </p:txBody>
      </p:sp>
    </p:spTree>
    <p:extLst>
      <p:ext uri="{BB962C8B-B14F-4D97-AF65-F5344CB8AC3E}">
        <p14:creationId xmlns:p14="http://schemas.microsoft.com/office/powerpoint/2010/main" val="41881615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103</a:t>
            </a:fld>
            <a:endParaRPr/>
          </a:p>
        </p:txBody>
      </p:sp>
    </p:spTree>
    <p:extLst>
      <p:ext uri="{BB962C8B-B14F-4D97-AF65-F5344CB8AC3E}">
        <p14:creationId xmlns:p14="http://schemas.microsoft.com/office/powerpoint/2010/main" val="79796807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211fad91e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211fad91e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 typeface="Arial"/>
              <a:buNone/>
            </a:pPr>
            <a:endParaRPr sz="1200"/>
          </a:p>
        </p:txBody>
      </p:sp>
      <p:sp>
        <p:nvSpPr>
          <p:cNvPr id="949" name="Google Shape;949;g9211fad91e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104</a:t>
            </a:fld>
            <a:endParaRPr/>
          </a:p>
        </p:txBody>
      </p:sp>
    </p:spTree>
    <p:extLst>
      <p:ext uri="{BB962C8B-B14F-4D97-AF65-F5344CB8AC3E}">
        <p14:creationId xmlns:p14="http://schemas.microsoft.com/office/powerpoint/2010/main" val="3416248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1D574-B790-DA63-8A76-6104DAE811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884F80-65E3-4A19-70BC-90D88ACB18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684C42-ABC9-D75D-FCD2-EE32C4E4C0B3}"/>
              </a:ext>
            </a:extLst>
          </p:cNvPr>
          <p:cNvSpPr>
            <a:spLocks noGrp="1"/>
          </p:cNvSpPr>
          <p:nvPr>
            <p:ph type="dt" sz="half" idx="10"/>
          </p:nvPr>
        </p:nvSpPr>
        <p:spPr/>
        <p:txBody>
          <a:bodyPr/>
          <a:lstStyle/>
          <a:p>
            <a:fld id="{6C529509-377B-4E5C-84F2-9BD686639AD7}" type="datetimeFigureOut">
              <a:rPr lang="en-US" smtClean="0"/>
              <a:t>12/14/2023</a:t>
            </a:fld>
            <a:endParaRPr lang="en-US"/>
          </a:p>
        </p:txBody>
      </p:sp>
      <p:sp>
        <p:nvSpPr>
          <p:cNvPr id="5" name="Footer Placeholder 4">
            <a:extLst>
              <a:ext uri="{FF2B5EF4-FFF2-40B4-BE49-F238E27FC236}">
                <a16:creationId xmlns:a16="http://schemas.microsoft.com/office/drawing/2014/main" id="{6396E8FE-CA60-7768-72E6-64E71A5FB5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FD5BF3-6D6D-8355-9257-DE4F64A7DBBF}"/>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775096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F8AB-C0F3-F15B-306F-82F6D689C8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73D87D-8F52-C767-44C9-4030496C49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60BA1-CB21-6449-2A77-30784A54ED65}"/>
              </a:ext>
            </a:extLst>
          </p:cNvPr>
          <p:cNvSpPr>
            <a:spLocks noGrp="1"/>
          </p:cNvSpPr>
          <p:nvPr>
            <p:ph type="dt" sz="half" idx="10"/>
          </p:nvPr>
        </p:nvSpPr>
        <p:spPr/>
        <p:txBody>
          <a:bodyPr/>
          <a:lstStyle/>
          <a:p>
            <a:fld id="{6C529509-377B-4E5C-84F2-9BD686639AD7}" type="datetimeFigureOut">
              <a:rPr lang="en-US" smtClean="0"/>
              <a:t>12/14/2023</a:t>
            </a:fld>
            <a:endParaRPr lang="en-US"/>
          </a:p>
        </p:txBody>
      </p:sp>
      <p:sp>
        <p:nvSpPr>
          <p:cNvPr id="5" name="Footer Placeholder 4">
            <a:extLst>
              <a:ext uri="{FF2B5EF4-FFF2-40B4-BE49-F238E27FC236}">
                <a16:creationId xmlns:a16="http://schemas.microsoft.com/office/drawing/2014/main" id="{D8B283EF-8997-9539-0108-3F17BADCB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BC9F1-166A-9F00-B0A6-E6134D9EE6CC}"/>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486072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E4ADDA-D6DD-EBDB-A4F8-E5515AD876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F726FB-F47A-C02B-9F5B-0E00772CD2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9F8DD-DA00-EAA5-E330-9C0CF558F4CB}"/>
              </a:ext>
            </a:extLst>
          </p:cNvPr>
          <p:cNvSpPr>
            <a:spLocks noGrp="1"/>
          </p:cNvSpPr>
          <p:nvPr>
            <p:ph type="dt" sz="half" idx="10"/>
          </p:nvPr>
        </p:nvSpPr>
        <p:spPr/>
        <p:txBody>
          <a:bodyPr/>
          <a:lstStyle/>
          <a:p>
            <a:fld id="{6C529509-377B-4E5C-84F2-9BD686639AD7}" type="datetimeFigureOut">
              <a:rPr lang="en-US" smtClean="0"/>
              <a:t>12/14/2023</a:t>
            </a:fld>
            <a:endParaRPr lang="en-US"/>
          </a:p>
        </p:txBody>
      </p:sp>
      <p:sp>
        <p:nvSpPr>
          <p:cNvPr id="5" name="Footer Placeholder 4">
            <a:extLst>
              <a:ext uri="{FF2B5EF4-FFF2-40B4-BE49-F238E27FC236}">
                <a16:creationId xmlns:a16="http://schemas.microsoft.com/office/drawing/2014/main" id="{7586A6F4-0FAB-5FF2-86EC-338157A3E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6A9A4-B1B5-9299-E7E1-B885B9C6A92A}"/>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4028597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8721372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7D529-2443-8CD2-997C-8FB0F3A7AA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8E613-57D5-C8F6-3B00-4B1407D1E3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B3994-F563-C06B-F27C-32BFFDFD59CD}"/>
              </a:ext>
            </a:extLst>
          </p:cNvPr>
          <p:cNvSpPr>
            <a:spLocks noGrp="1"/>
          </p:cNvSpPr>
          <p:nvPr>
            <p:ph type="dt" sz="half" idx="10"/>
          </p:nvPr>
        </p:nvSpPr>
        <p:spPr/>
        <p:txBody>
          <a:bodyPr/>
          <a:lstStyle/>
          <a:p>
            <a:fld id="{6C529509-377B-4E5C-84F2-9BD686639AD7}" type="datetimeFigureOut">
              <a:rPr lang="en-US" smtClean="0"/>
              <a:t>12/14/2023</a:t>
            </a:fld>
            <a:endParaRPr lang="en-US"/>
          </a:p>
        </p:txBody>
      </p:sp>
      <p:sp>
        <p:nvSpPr>
          <p:cNvPr id="5" name="Footer Placeholder 4">
            <a:extLst>
              <a:ext uri="{FF2B5EF4-FFF2-40B4-BE49-F238E27FC236}">
                <a16:creationId xmlns:a16="http://schemas.microsoft.com/office/drawing/2014/main" id="{5A90A3F7-FAA7-8E7B-8B34-6A04497AAF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8FB26-05BA-F944-4759-A2FCFAF1EBAF}"/>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942971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5B7E-D61E-C55A-3F9E-6504979C08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C7834D-E7CD-C915-F00F-CEA184B8E8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A02133-C0D1-E90D-BB76-8CA4182A4845}"/>
              </a:ext>
            </a:extLst>
          </p:cNvPr>
          <p:cNvSpPr>
            <a:spLocks noGrp="1"/>
          </p:cNvSpPr>
          <p:nvPr>
            <p:ph type="dt" sz="half" idx="10"/>
          </p:nvPr>
        </p:nvSpPr>
        <p:spPr/>
        <p:txBody>
          <a:bodyPr/>
          <a:lstStyle/>
          <a:p>
            <a:fld id="{6C529509-377B-4E5C-84F2-9BD686639AD7}" type="datetimeFigureOut">
              <a:rPr lang="en-US" smtClean="0"/>
              <a:t>12/14/2023</a:t>
            </a:fld>
            <a:endParaRPr lang="en-US"/>
          </a:p>
        </p:txBody>
      </p:sp>
      <p:sp>
        <p:nvSpPr>
          <p:cNvPr id="5" name="Footer Placeholder 4">
            <a:extLst>
              <a:ext uri="{FF2B5EF4-FFF2-40B4-BE49-F238E27FC236}">
                <a16:creationId xmlns:a16="http://schemas.microsoft.com/office/drawing/2014/main" id="{B5F28732-6023-630B-BE6A-F32DC7C151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11C16-79FB-4B1D-94E1-79D8A3AEA430}"/>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1630009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F5121-4B81-7D35-F438-5E6C8B2289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9AD21C-3A4B-923F-C30F-61CA40E879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79348A-9EC5-DB90-D127-DE08B99D74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0EE280-6E95-06BB-11DA-36892D9B8C3D}"/>
              </a:ext>
            </a:extLst>
          </p:cNvPr>
          <p:cNvSpPr>
            <a:spLocks noGrp="1"/>
          </p:cNvSpPr>
          <p:nvPr>
            <p:ph type="dt" sz="half" idx="10"/>
          </p:nvPr>
        </p:nvSpPr>
        <p:spPr/>
        <p:txBody>
          <a:bodyPr/>
          <a:lstStyle/>
          <a:p>
            <a:fld id="{6C529509-377B-4E5C-84F2-9BD686639AD7}" type="datetimeFigureOut">
              <a:rPr lang="en-US" smtClean="0"/>
              <a:t>12/14/2023</a:t>
            </a:fld>
            <a:endParaRPr lang="en-US"/>
          </a:p>
        </p:txBody>
      </p:sp>
      <p:sp>
        <p:nvSpPr>
          <p:cNvPr id="6" name="Footer Placeholder 5">
            <a:extLst>
              <a:ext uri="{FF2B5EF4-FFF2-40B4-BE49-F238E27FC236}">
                <a16:creationId xmlns:a16="http://schemas.microsoft.com/office/drawing/2014/main" id="{B3692F03-92E1-CE52-D91B-75044FA96D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F9FC31-E853-68ED-CE86-22BA15E1476C}"/>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772950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6C03-D508-0D41-1C1D-99DBF287D9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A8D6FE-D559-6F28-9EFD-DF89C25C0E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CA174-A4E3-B849-EC33-D11478DD98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7536B2-F1AE-BBFC-FC0A-AE854A9DDB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5BC8A8-DF26-9257-B76C-DAA4BE468E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675FEF-088A-23C3-CE6A-7B18CB63E811}"/>
              </a:ext>
            </a:extLst>
          </p:cNvPr>
          <p:cNvSpPr>
            <a:spLocks noGrp="1"/>
          </p:cNvSpPr>
          <p:nvPr>
            <p:ph type="dt" sz="half" idx="10"/>
          </p:nvPr>
        </p:nvSpPr>
        <p:spPr/>
        <p:txBody>
          <a:bodyPr/>
          <a:lstStyle/>
          <a:p>
            <a:fld id="{6C529509-377B-4E5C-84F2-9BD686639AD7}" type="datetimeFigureOut">
              <a:rPr lang="en-US" smtClean="0"/>
              <a:t>12/14/2023</a:t>
            </a:fld>
            <a:endParaRPr lang="en-US"/>
          </a:p>
        </p:txBody>
      </p:sp>
      <p:sp>
        <p:nvSpPr>
          <p:cNvPr id="8" name="Footer Placeholder 7">
            <a:extLst>
              <a:ext uri="{FF2B5EF4-FFF2-40B4-BE49-F238E27FC236}">
                <a16:creationId xmlns:a16="http://schemas.microsoft.com/office/drawing/2014/main" id="{FF54E498-26AD-CEE3-4809-D63D30E01C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6A1731-FEF8-8E6F-BA3E-233475D353E3}"/>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3502537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06BC-A0EA-3592-FB35-C48FB56FAD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ABEC1B-71D2-74F9-24C0-CECD14962209}"/>
              </a:ext>
            </a:extLst>
          </p:cNvPr>
          <p:cNvSpPr>
            <a:spLocks noGrp="1"/>
          </p:cNvSpPr>
          <p:nvPr>
            <p:ph type="dt" sz="half" idx="10"/>
          </p:nvPr>
        </p:nvSpPr>
        <p:spPr/>
        <p:txBody>
          <a:bodyPr/>
          <a:lstStyle/>
          <a:p>
            <a:fld id="{6C529509-377B-4E5C-84F2-9BD686639AD7}" type="datetimeFigureOut">
              <a:rPr lang="en-US" smtClean="0"/>
              <a:t>12/14/2023</a:t>
            </a:fld>
            <a:endParaRPr lang="en-US"/>
          </a:p>
        </p:txBody>
      </p:sp>
      <p:sp>
        <p:nvSpPr>
          <p:cNvPr id="4" name="Footer Placeholder 3">
            <a:extLst>
              <a:ext uri="{FF2B5EF4-FFF2-40B4-BE49-F238E27FC236}">
                <a16:creationId xmlns:a16="http://schemas.microsoft.com/office/drawing/2014/main" id="{2778F534-30EC-E51D-7FD8-595E2BD344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C34412-076A-24FC-0C56-51DDD1F570D1}"/>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29080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FC980-E2B2-BFDB-BB59-9FA4214C764D}"/>
              </a:ext>
            </a:extLst>
          </p:cNvPr>
          <p:cNvSpPr>
            <a:spLocks noGrp="1"/>
          </p:cNvSpPr>
          <p:nvPr>
            <p:ph type="dt" sz="half" idx="10"/>
          </p:nvPr>
        </p:nvSpPr>
        <p:spPr/>
        <p:txBody>
          <a:bodyPr/>
          <a:lstStyle/>
          <a:p>
            <a:fld id="{6C529509-377B-4E5C-84F2-9BD686639AD7}" type="datetimeFigureOut">
              <a:rPr lang="en-US" smtClean="0"/>
              <a:t>12/14/2023</a:t>
            </a:fld>
            <a:endParaRPr lang="en-US"/>
          </a:p>
        </p:txBody>
      </p:sp>
      <p:sp>
        <p:nvSpPr>
          <p:cNvPr id="3" name="Footer Placeholder 2">
            <a:extLst>
              <a:ext uri="{FF2B5EF4-FFF2-40B4-BE49-F238E27FC236}">
                <a16:creationId xmlns:a16="http://schemas.microsoft.com/office/drawing/2014/main" id="{8FE3749F-B7C4-2F4F-9F5E-B3C2325B20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A3732D-1F55-5E0D-624F-AC8FF4D119C6}"/>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424331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8F71-345B-B375-75ED-9621460A7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22F8A1-4D4F-0AD8-DEBD-791C84925B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7B28D5-8FF1-4018-7D07-AB6B42EE5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6201AF-6E1D-9B90-D573-088D26D752E7}"/>
              </a:ext>
            </a:extLst>
          </p:cNvPr>
          <p:cNvSpPr>
            <a:spLocks noGrp="1"/>
          </p:cNvSpPr>
          <p:nvPr>
            <p:ph type="dt" sz="half" idx="10"/>
          </p:nvPr>
        </p:nvSpPr>
        <p:spPr/>
        <p:txBody>
          <a:bodyPr/>
          <a:lstStyle/>
          <a:p>
            <a:fld id="{6C529509-377B-4E5C-84F2-9BD686639AD7}" type="datetimeFigureOut">
              <a:rPr lang="en-US" smtClean="0"/>
              <a:t>12/14/2023</a:t>
            </a:fld>
            <a:endParaRPr lang="en-US"/>
          </a:p>
        </p:txBody>
      </p:sp>
      <p:sp>
        <p:nvSpPr>
          <p:cNvPr id="6" name="Footer Placeholder 5">
            <a:extLst>
              <a:ext uri="{FF2B5EF4-FFF2-40B4-BE49-F238E27FC236}">
                <a16:creationId xmlns:a16="http://schemas.microsoft.com/office/drawing/2014/main" id="{4148A0F9-0F5F-C040-F939-A79729D40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BC72D-12DE-F3E9-DD15-799903A8EE9A}"/>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71492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12AC9-A258-BE4E-24ED-AC1DE2FDF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3B3C3B-BC54-865B-06E4-4024748788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2AF05C-1104-8EF6-2819-07C37A93A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3F4747-ECE0-6889-FB96-6724235332FE}"/>
              </a:ext>
            </a:extLst>
          </p:cNvPr>
          <p:cNvSpPr>
            <a:spLocks noGrp="1"/>
          </p:cNvSpPr>
          <p:nvPr>
            <p:ph type="dt" sz="half" idx="10"/>
          </p:nvPr>
        </p:nvSpPr>
        <p:spPr/>
        <p:txBody>
          <a:bodyPr/>
          <a:lstStyle/>
          <a:p>
            <a:fld id="{6C529509-377B-4E5C-84F2-9BD686639AD7}" type="datetimeFigureOut">
              <a:rPr lang="en-US" smtClean="0"/>
              <a:t>12/14/2023</a:t>
            </a:fld>
            <a:endParaRPr lang="en-US"/>
          </a:p>
        </p:txBody>
      </p:sp>
      <p:sp>
        <p:nvSpPr>
          <p:cNvPr id="6" name="Footer Placeholder 5">
            <a:extLst>
              <a:ext uri="{FF2B5EF4-FFF2-40B4-BE49-F238E27FC236}">
                <a16:creationId xmlns:a16="http://schemas.microsoft.com/office/drawing/2014/main" id="{6AB3018C-087B-7458-CE5E-02E940AE3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968FE6-F113-E3A4-9C0B-81A24B18A6D0}"/>
              </a:ext>
            </a:extLst>
          </p:cNvPr>
          <p:cNvSpPr>
            <a:spLocks noGrp="1"/>
          </p:cNvSpPr>
          <p:nvPr>
            <p:ph type="sldNum" sz="quarter" idx="12"/>
          </p:nvPr>
        </p:nvSpPr>
        <p:spPr/>
        <p:txBody>
          <a:bodyPr/>
          <a:lstStyle/>
          <a:p>
            <a:fld id="{6AA6149A-4F59-4705-9C9B-47083566D3BA}" type="slidenum">
              <a:rPr lang="en-US" smtClean="0"/>
              <a:t>‹#›</a:t>
            </a:fld>
            <a:endParaRPr lang="en-US"/>
          </a:p>
        </p:txBody>
      </p:sp>
    </p:spTree>
    <p:extLst>
      <p:ext uri="{BB962C8B-B14F-4D97-AF65-F5344CB8AC3E}">
        <p14:creationId xmlns:p14="http://schemas.microsoft.com/office/powerpoint/2010/main" val="257695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2C0E3F-7E7D-DFC5-075B-9F5890AA0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E4B7C1-5D77-4356-60F0-6D366C13EE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19BB8-8646-7CBF-8C25-3DEE28517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29509-377B-4E5C-84F2-9BD686639AD7}" type="datetimeFigureOut">
              <a:rPr lang="en-US" smtClean="0"/>
              <a:t>12/14/2023</a:t>
            </a:fld>
            <a:endParaRPr lang="en-US"/>
          </a:p>
        </p:txBody>
      </p:sp>
      <p:sp>
        <p:nvSpPr>
          <p:cNvPr id="5" name="Footer Placeholder 4">
            <a:extLst>
              <a:ext uri="{FF2B5EF4-FFF2-40B4-BE49-F238E27FC236}">
                <a16:creationId xmlns:a16="http://schemas.microsoft.com/office/drawing/2014/main" id="{4A007997-100F-5E5B-3308-E88F583119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595C4A-8326-7267-2B54-C5F0F44A91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A6149A-4F59-4705-9C9B-47083566D3BA}" type="slidenum">
              <a:rPr lang="en-US" smtClean="0"/>
              <a:t>‹#›</a:t>
            </a:fld>
            <a:endParaRPr lang="en-US"/>
          </a:p>
        </p:txBody>
      </p:sp>
    </p:spTree>
    <p:extLst>
      <p:ext uri="{BB962C8B-B14F-4D97-AF65-F5344CB8AC3E}">
        <p14:creationId xmlns:p14="http://schemas.microsoft.com/office/powerpoint/2010/main" val="2572311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lisafinks.com/top-10-scariest-chicago-haunted-houses/"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s://didyouknowfacts.com/heres-how-to-stop-arguing-and-actually-solve-your-relationship-problems/" TargetMode="External"/><Relationship Id="rId3" Type="http://schemas.openxmlformats.org/officeDocument/2006/relationships/image" Target="../media/image5.png"/><Relationship Id="rId7" Type="http://schemas.openxmlformats.org/officeDocument/2006/relationships/hyperlink" Target="https://www.today.com/parents/study-bullies-have-higher-self-esteem-social-status-lower-levels-t36271" TargetMode="External"/><Relationship Id="rId12"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microsoft.com/office/2007/relationships/hdphoto" Target="../media/hdphoto3.wdp"/><Relationship Id="rId11" Type="http://schemas.openxmlformats.org/officeDocument/2006/relationships/image" Target="../media/image7.png"/><Relationship Id="rId5" Type="http://schemas.openxmlformats.org/officeDocument/2006/relationships/image" Target="../media/image9.png"/><Relationship Id="rId15" Type="http://schemas.openxmlformats.org/officeDocument/2006/relationships/hyperlink" Target="https://freepngimg.com/png/49165-santa-claus-hat-hd-image-free-png" TargetMode="External"/><Relationship Id="rId10" Type="http://schemas.openxmlformats.org/officeDocument/2006/relationships/hyperlink" Target="https://www.christmaslightsetc.com/p/Blue-Outdoor-Christmas-Present-13962.htm" TargetMode="External"/><Relationship Id="rId4" Type="http://schemas.openxmlformats.org/officeDocument/2006/relationships/image" Target="../media/image6.png"/><Relationship Id="rId9" Type="http://schemas.microsoft.com/office/2007/relationships/hdphoto" Target="../media/hdphoto4.wdp"/><Relationship Id="rId1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www.christmaslightsetc.com/p/Blue-Outdoor-Christmas-Present-13962.htm" TargetMode="External"/><Relationship Id="rId13" Type="http://schemas.openxmlformats.org/officeDocument/2006/relationships/hyperlink" Target="https://freepngimg.com/png/49165-santa-claus-hat-hd-image-free-png" TargetMode="External"/><Relationship Id="rId3" Type="http://schemas.openxmlformats.org/officeDocument/2006/relationships/image" Target="../media/image9.png"/><Relationship Id="rId7" Type="http://schemas.microsoft.com/office/2007/relationships/hdphoto" Target="../media/hdphoto4.wdp"/><Relationship Id="rId12"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hyperlink" Target="https://didyouknowfacts.com/heres-how-to-stop-arguing-and-actually-solve-your-relationship-problems/" TargetMode="External"/><Relationship Id="rId5" Type="http://schemas.openxmlformats.org/officeDocument/2006/relationships/hyperlink" Target="https://www.today.com/parents/study-bullies-have-higher-self-esteem-social-status-lower-levels-t36271" TargetMode="External"/><Relationship Id="rId10" Type="http://schemas.microsoft.com/office/2007/relationships/hdphoto" Target="../media/hdphoto2.wdp"/><Relationship Id="rId4" Type="http://schemas.microsoft.com/office/2007/relationships/hdphoto" Target="../media/hdphoto3.wdp"/><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hyperlink" Target="https://www.christmaslightsetc.com/p/Blue-Outdoor-Christmas-Present-13962.htm" TargetMode="External"/><Relationship Id="rId13" Type="http://schemas.openxmlformats.org/officeDocument/2006/relationships/hyperlink" Target="https://freepngimg.com/png/49165-santa-claus-hat-hd-image-free-png" TargetMode="External"/><Relationship Id="rId3" Type="http://schemas.openxmlformats.org/officeDocument/2006/relationships/image" Target="../media/image9.png"/><Relationship Id="rId7" Type="http://schemas.microsoft.com/office/2007/relationships/hdphoto" Target="../media/hdphoto4.wdp"/><Relationship Id="rId12"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hyperlink" Target="https://didyouknowfacts.com/heres-how-to-stop-arguing-and-actually-solve-your-relationship-problems/" TargetMode="External"/><Relationship Id="rId5" Type="http://schemas.openxmlformats.org/officeDocument/2006/relationships/hyperlink" Target="https://www.today.com/parents/study-bullies-have-higher-self-esteem-social-status-lower-levels-t36271" TargetMode="External"/><Relationship Id="rId15" Type="http://schemas.openxmlformats.org/officeDocument/2006/relationships/image" Target="../media/image12.svg"/><Relationship Id="rId10" Type="http://schemas.microsoft.com/office/2007/relationships/hdphoto" Target="../media/hdphoto2.wdp"/><Relationship Id="rId4" Type="http://schemas.microsoft.com/office/2007/relationships/hdphoto" Target="../media/hdphoto3.wdp"/><Relationship Id="rId9" Type="http://schemas.openxmlformats.org/officeDocument/2006/relationships/image" Target="../media/image7.png"/><Relationship Id="rId1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hyperlink" Target="https://www.christmaslightsetc.com/p/Blue-Outdoor-Christmas-Present-13962.htm" TargetMode="External"/><Relationship Id="rId13" Type="http://schemas.openxmlformats.org/officeDocument/2006/relationships/hyperlink" Target="https://freepngimg.com/png/49165-santa-claus-hat-hd-image-free-png" TargetMode="External"/><Relationship Id="rId3" Type="http://schemas.openxmlformats.org/officeDocument/2006/relationships/image" Target="../media/image9.png"/><Relationship Id="rId7" Type="http://schemas.microsoft.com/office/2007/relationships/hdphoto" Target="../media/hdphoto4.wdp"/><Relationship Id="rId12" Type="http://schemas.openxmlformats.org/officeDocument/2006/relationships/image" Target="../media/image8.png"/><Relationship Id="rId17" Type="http://schemas.openxmlformats.org/officeDocument/2006/relationships/image" Target="../media/image14.svg"/><Relationship Id="rId2" Type="http://schemas.openxmlformats.org/officeDocument/2006/relationships/notesSlide" Target="../notesSlides/notesSlide13.xml"/><Relationship Id="rId16"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hyperlink" Target="https://didyouknowfacts.com/heres-how-to-stop-arguing-and-actually-solve-your-relationship-problems/" TargetMode="External"/><Relationship Id="rId5" Type="http://schemas.openxmlformats.org/officeDocument/2006/relationships/hyperlink" Target="https://www.today.com/parents/study-bullies-have-higher-self-esteem-social-status-lower-levels-t36271" TargetMode="External"/><Relationship Id="rId15" Type="http://schemas.openxmlformats.org/officeDocument/2006/relationships/image" Target="../media/image12.svg"/><Relationship Id="rId10" Type="http://schemas.microsoft.com/office/2007/relationships/hdphoto" Target="../media/hdphoto2.wdp"/><Relationship Id="rId4" Type="http://schemas.microsoft.com/office/2007/relationships/hdphoto" Target="../media/hdphoto3.wdp"/><Relationship Id="rId9" Type="http://schemas.openxmlformats.org/officeDocument/2006/relationships/image" Target="../media/image7.png"/><Relationship Id="rId1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hyperlink" Target="https://www.christmaslightsetc.com/p/Blue-Outdoor-Christmas-Present-13962.htm" TargetMode="External"/><Relationship Id="rId13" Type="http://schemas.openxmlformats.org/officeDocument/2006/relationships/hyperlink" Target="https://freepngimg.com/png/49165-santa-claus-hat-hd-image-free-png" TargetMode="External"/><Relationship Id="rId18" Type="http://schemas.openxmlformats.org/officeDocument/2006/relationships/image" Target="../media/image15.png"/><Relationship Id="rId3" Type="http://schemas.openxmlformats.org/officeDocument/2006/relationships/image" Target="../media/image9.png"/><Relationship Id="rId7" Type="http://schemas.microsoft.com/office/2007/relationships/hdphoto" Target="../media/hdphoto4.wdp"/><Relationship Id="rId12" Type="http://schemas.openxmlformats.org/officeDocument/2006/relationships/image" Target="../media/image8.png"/><Relationship Id="rId17" Type="http://schemas.openxmlformats.org/officeDocument/2006/relationships/image" Target="../media/image14.svg"/><Relationship Id="rId2" Type="http://schemas.openxmlformats.org/officeDocument/2006/relationships/notesSlide" Target="../notesSlides/notesSlide14.xml"/><Relationship Id="rId16"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hyperlink" Target="https://didyouknowfacts.com/heres-how-to-stop-arguing-and-actually-solve-your-relationship-problems/" TargetMode="External"/><Relationship Id="rId5" Type="http://schemas.openxmlformats.org/officeDocument/2006/relationships/hyperlink" Target="https://www.today.com/parents/study-bullies-have-higher-self-esteem-social-status-lower-levels-t36271" TargetMode="External"/><Relationship Id="rId15" Type="http://schemas.openxmlformats.org/officeDocument/2006/relationships/image" Target="../media/image12.svg"/><Relationship Id="rId10" Type="http://schemas.microsoft.com/office/2007/relationships/hdphoto" Target="../media/hdphoto2.wdp"/><Relationship Id="rId19" Type="http://schemas.openxmlformats.org/officeDocument/2006/relationships/image" Target="../media/image16.svg"/><Relationship Id="rId4" Type="http://schemas.microsoft.com/office/2007/relationships/hdphoto" Target="../media/hdphoto3.wdp"/><Relationship Id="rId9" Type="http://schemas.openxmlformats.org/officeDocument/2006/relationships/image" Target="../media/image7.png"/><Relationship Id="rId1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hyperlink" Target="https://www.christmaslightsetc.com/p/Blue-Outdoor-Christmas-Present-13962.htm" TargetMode="External"/><Relationship Id="rId13" Type="http://schemas.openxmlformats.org/officeDocument/2006/relationships/hyperlink" Target="https://freepngimg.com/png/49165-santa-claus-hat-hd-image-free-png" TargetMode="External"/><Relationship Id="rId18" Type="http://schemas.openxmlformats.org/officeDocument/2006/relationships/image" Target="../media/image15.png"/><Relationship Id="rId3" Type="http://schemas.openxmlformats.org/officeDocument/2006/relationships/image" Target="../media/image9.png"/><Relationship Id="rId21" Type="http://schemas.openxmlformats.org/officeDocument/2006/relationships/image" Target="../media/image18.svg"/><Relationship Id="rId7" Type="http://schemas.microsoft.com/office/2007/relationships/hdphoto" Target="../media/hdphoto4.wdp"/><Relationship Id="rId12" Type="http://schemas.openxmlformats.org/officeDocument/2006/relationships/image" Target="../media/image8.png"/><Relationship Id="rId17" Type="http://schemas.openxmlformats.org/officeDocument/2006/relationships/image" Target="../media/image14.svg"/><Relationship Id="rId2" Type="http://schemas.openxmlformats.org/officeDocument/2006/relationships/notesSlide" Target="../notesSlides/notesSlide15.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hyperlink" Target="https://didyouknowfacts.com/heres-how-to-stop-arguing-and-actually-solve-your-relationship-problems/" TargetMode="External"/><Relationship Id="rId5" Type="http://schemas.openxmlformats.org/officeDocument/2006/relationships/hyperlink" Target="https://www.today.com/parents/study-bullies-have-higher-self-esteem-social-status-lower-levels-t36271" TargetMode="External"/><Relationship Id="rId15" Type="http://schemas.openxmlformats.org/officeDocument/2006/relationships/image" Target="../media/image12.svg"/><Relationship Id="rId10" Type="http://schemas.microsoft.com/office/2007/relationships/hdphoto" Target="../media/hdphoto2.wdp"/><Relationship Id="rId19" Type="http://schemas.openxmlformats.org/officeDocument/2006/relationships/image" Target="../media/image16.svg"/><Relationship Id="rId4" Type="http://schemas.microsoft.com/office/2007/relationships/hdphoto" Target="../media/hdphoto3.wdp"/><Relationship Id="rId9" Type="http://schemas.openxmlformats.org/officeDocument/2006/relationships/image" Target="../media/image7.png"/><Relationship Id="rId1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hyperlink" Target="https://www.christmaslightsetc.com/p/Blue-Outdoor-Christmas-Present-13962.htm" TargetMode="External"/><Relationship Id="rId13" Type="http://schemas.openxmlformats.org/officeDocument/2006/relationships/hyperlink" Target="https://freepngimg.com/png/49165-santa-claus-hat-hd-image-free-png" TargetMode="External"/><Relationship Id="rId18" Type="http://schemas.openxmlformats.org/officeDocument/2006/relationships/image" Target="../media/image15.png"/><Relationship Id="rId3" Type="http://schemas.openxmlformats.org/officeDocument/2006/relationships/image" Target="../media/image9.png"/><Relationship Id="rId21" Type="http://schemas.openxmlformats.org/officeDocument/2006/relationships/image" Target="../media/image18.svg"/><Relationship Id="rId7" Type="http://schemas.microsoft.com/office/2007/relationships/hdphoto" Target="../media/hdphoto4.wdp"/><Relationship Id="rId12" Type="http://schemas.openxmlformats.org/officeDocument/2006/relationships/image" Target="../media/image8.png"/><Relationship Id="rId17" Type="http://schemas.openxmlformats.org/officeDocument/2006/relationships/image" Target="../media/image14.svg"/><Relationship Id="rId2" Type="http://schemas.openxmlformats.org/officeDocument/2006/relationships/notesSlide" Target="../notesSlides/notesSlide16.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hyperlink" Target="https://didyouknowfacts.com/heres-how-to-stop-arguing-and-actually-solve-your-relationship-problems/" TargetMode="External"/><Relationship Id="rId5" Type="http://schemas.openxmlformats.org/officeDocument/2006/relationships/hyperlink" Target="https://www.today.com/parents/study-bullies-have-higher-self-esteem-social-status-lower-levels-t36271" TargetMode="External"/><Relationship Id="rId15" Type="http://schemas.openxmlformats.org/officeDocument/2006/relationships/image" Target="../media/image12.svg"/><Relationship Id="rId10" Type="http://schemas.microsoft.com/office/2007/relationships/hdphoto" Target="../media/hdphoto2.wdp"/><Relationship Id="rId19" Type="http://schemas.openxmlformats.org/officeDocument/2006/relationships/image" Target="../media/image16.svg"/><Relationship Id="rId4" Type="http://schemas.microsoft.com/office/2007/relationships/hdphoto" Target="../media/hdphoto3.wdp"/><Relationship Id="rId9" Type="http://schemas.openxmlformats.org/officeDocument/2006/relationships/image" Target="../media/image7.png"/><Relationship Id="rId1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hyperlink" Target="https://freepngimg.com/png/21578-pac-man-ghost-clipart"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hyperlink" Target="https://commons.wikimedia.org/wiki/File:Pacman_HD.png" TargetMode="External"/><Relationship Id="rId4" Type="http://schemas.openxmlformats.org/officeDocument/2006/relationships/image" Target="../media/image20.png"/><Relationship Id="rId9" Type="http://schemas.openxmlformats.org/officeDocument/2006/relationships/image" Target="../media/image23.sv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jpg"/><Relationship Id="rId3" Type="http://schemas.openxmlformats.org/officeDocument/2006/relationships/image" Target="../media/image19.png"/><Relationship Id="rId7" Type="http://schemas.openxmlformats.org/officeDocument/2006/relationships/hyperlink" Target="https://freepngimg.com/png/21578-pac-man-ghost-clipart" TargetMode="External"/><Relationship Id="rId12" Type="http://schemas.openxmlformats.org/officeDocument/2006/relationships/hyperlink" Target="https://www.fascinately.com/fascinating/2014/03/these-people-arent-afraid-of-heights/"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5.jpg"/><Relationship Id="rId5" Type="http://schemas.openxmlformats.org/officeDocument/2006/relationships/hyperlink" Target="https://commons.wikimedia.org/wiki/File:Pacman_HD.png" TargetMode="External"/><Relationship Id="rId1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svg"/><Relationship Id="rId14" Type="http://schemas.openxmlformats.org/officeDocument/2006/relationships/hyperlink" Target="https://www.reddit.com/r/Tucson/comments/byn6mn/giant_crab_spider_been_seeing_a_lot_of_these_guys/"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1.jpeg"/><Relationship Id="rId18" Type="http://schemas.openxmlformats.org/officeDocument/2006/relationships/image" Target="../media/image25.jpg"/><Relationship Id="rId3" Type="http://schemas.openxmlformats.org/officeDocument/2006/relationships/image" Target="../media/image19.png"/><Relationship Id="rId21" Type="http://schemas.openxmlformats.org/officeDocument/2006/relationships/hyperlink" Target="https://www.reddit.com/r/Tucson/comments/byn6mn/giant_crab_spider_been_seeing_a_lot_of_these_guys/" TargetMode="External"/><Relationship Id="rId7" Type="http://schemas.openxmlformats.org/officeDocument/2006/relationships/hyperlink" Target="https://freepngimg.com/png/21578-pac-man-ghost-clipart" TargetMode="External"/><Relationship Id="rId12" Type="http://schemas.openxmlformats.org/officeDocument/2006/relationships/image" Target="../media/image30.jpeg"/><Relationship Id="rId17" Type="http://schemas.openxmlformats.org/officeDocument/2006/relationships/image" Target="../media/image24.png"/><Relationship Id="rId2" Type="http://schemas.openxmlformats.org/officeDocument/2006/relationships/notesSlide" Target="../notesSlides/notesSlide19.xml"/><Relationship Id="rId16" Type="http://schemas.microsoft.com/office/2007/relationships/hdphoto" Target="../media/hdphoto5.wdp"/><Relationship Id="rId20" Type="http://schemas.openxmlformats.org/officeDocument/2006/relationships/image" Target="../media/image26.jp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9.jpeg"/><Relationship Id="rId5" Type="http://schemas.openxmlformats.org/officeDocument/2006/relationships/hyperlink" Target="https://commons.wikimedia.org/wiki/File:Pacman_HD.png" TargetMode="External"/><Relationship Id="rId15" Type="http://schemas.openxmlformats.org/officeDocument/2006/relationships/image" Target="../media/image33.png"/><Relationship Id="rId10" Type="http://schemas.openxmlformats.org/officeDocument/2006/relationships/image" Target="../media/image28.jpeg"/><Relationship Id="rId19" Type="http://schemas.openxmlformats.org/officeDocument/2006/relationships/hyperlink" Target="https://www.fascinately.com/fascinating/2014/03/these-people-arent-afraid-of-heights/" TargetMode="External"/><Relationship Id="rId4" Type="http://schemas.openxmlformats.org/officeDocument/2006/relationships/image" Target="../media/image20.png"/><Relationship Id="rId9" Type="http://schemas.openxmlformats.org/officeDocument/2006/relationships/image" Target="../media/image23.svg"/><Relationship Id="rId14" Type="http://schemas.openxmlformats.org/officeDocument/2006/relationships/image" Target="../media/image32.png"/><Relationship Id="rId22"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hyperlink" Target="https://pixabay.com/en/green-laser-light-beam-1757807/" TargetMode="External"/><Relationship Id="rId3" Type="http://schemas.openxmlformats.org/officeDocument/2006/relationships/image" Target="../media/image28.jpeg"/><Relationship Id="rId7"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34.jpeg"/><Relationship Id="rId4" Type="http://schemas.openxmlformats.org/officeDocument/2006/relationships/image" Target="../media/image29.jpeg"/><Relationship Id="rId9"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hyperlink" Target="https://didyouknowfacts.com/heres-how-to-stop-arguing-and-actually-solve-your-relationship-problems/" TargetMode="External"/><Relationship Id="rId3" Type="http://schemas.openxmlformats.org/officeDocument/2006/relationships/image" Target="../media/image9.png"/><Relationship Id="rId7" Type="http://schemas.microsoft.com/office/2007/relationships/hdphoto" Target="../media/hdphoto2.wdp"/><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hyperlink" Target="https://www.today.com/parents/study-bullies-have-higher-self-esteem-social-status-lower-levels-t36271" TargetMode="External"/><Relationship Id="rId10" Type="http://schemas.microsoft.com/office/2007/relationships/hdphoto" Target="../media/hdphoto1.wdp"/><Relationship Id="rId4" Type="http://schemas.microsoft.com/office/2007/relationships/hdphoto" Target="../media/hdphoto3.wdp"/><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hyperlink" Target="https://didyouknowfacts.com/heres-how-to-stop-arguing-and-actually-solve-your-relationship-problems/" TargetMode="External"/><Relationship Id="rId13" Type="http://schemas.microsoft.com/office/2007/relationships/hdphoto" Target="../media/hdphoto1.wdp"/><Relationship Id="rId3" Type="http://schemas.openxmlformats.org/officeDocument/2006/relationships/image" Target="../media/image9.png"/><Relationship Id="rId7" Type="http://schemas.microsoft.com/office/2007/relationships/hdphoto" Target="../media/hdphoto2.wdp"/><Relationship Id="rId12"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hyperlink" Target="https://www.dreamstime.com/portrait-beautiful-young-woman-thinking-isolated-white-background-image153683474" TargetMode="External"/><Relationship Id="rId5" Type="http://schemas.openxmlformats.org/officeDocument/2006/relationships/hyperlink" Target="https://www.today.com/parents/study-bullies-have-higher-self-esteem-social-status-lower-levels-t36271" TargetMode="External"/><Relationship Id="rId10" Type="http://schemas.microsoft.com/office/2007/relationships/hdphoto" Target="../media/hdphoto6.wdp"/><Relationship Id="rId4" Type="http://schemas.microsoft.com/office/2007/relationships/hdphoto" Target="../media/hdphoto3.wdp"/><Relationship Id="rId9" Type="http://schemas.openxmlformats.org/officeDocument/2006/relationships/image" Target="../media/image4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4.tiff"/><Relationship Id="rId4" Type="http://schemas.openxmlformats.org/officeDocument/2006/relationships/image" Target="../media/image53.tiff"/></Relationships>
</file>

<file path=ppt/slides/_rels/slide68.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52.tiff"/></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57.jp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hyperlink" Target="https://www.easternstate.org/searchlight-series" TargetMode="External"/><Relationship Id="rId9" Type="http://schemas.openxmlformats.org/officeDocument/2006/relationships/image" Target="../media/image15.png"/></Relationships>
</file>

<file path=ppt/slides/_rels/slide71.xml.rels><?xml version="1.0" encoding="UTF-8" standalone="yes"?>
<Relationships xmlns="http://schemas.openxmlformats.org/package/2006/relationships"><Relationship Id="rId3" Type="http://schemas.openxmlformats.org/officeDocument/2006/relationships/image" Target="../media/image57.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8.png"/><Relationship Id="rId4" Type="http://schemas.openxmlformats.org/officeDocument/2006/relationships/hyperlink" Target="https://www.easternstate.org/searchlight-series"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57.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8.png"/><Relationship Id="rId4" Type="http://schemas.openxmlformats.org/officeDocument/2006/relationships/hyperlink" Target="https://www.easternstate.org/searchlight-series"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9.jpeg"/><Relationship Id="rId4" Type="http://schemas.openxmlformats.org/officeDocument/2006/relationships/hyperlink" Target="https://www.easternstate.org/searchlight-series"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57.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8.png"/><Relationship Id="rId4" Type="http://schemas.openxmlformats.org/officeDocument/2006/relationships/hyperlink" Target="https://www.easternstate.org/searchlight-series" TargetMode="External"/></Relationships>
</file>

<file path=ppt/slides/_rels/slide7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8.png"/><Relationship Id="rId4" Type="http://schemas.openxmlformats.org/officeDocument/2006/relationships/hyperlink" Target="https://www.easternstate.org/searchlight-series"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57.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8.png"/><Relationship Id="rId4" Type="http://schemas.openxmlformats.org/officeDocument/2006/relationships/hyperlink" Target="https://www.easternstate.org/searchlight-serie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57.jpg"/><Relationship Id="rId7" Type="http://schemas.openxmlformats.org/officeDocument/2006/relationships/hyperlink" Target="http://www.picserver.org/highway-signs2/l/limitation.html"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8.png"/><Relationship Id="rId4" Type="http://schemas.openxmlformats.org/officeDocument/2006/relationships/hyperlink" Target="https://www.easternstate.org/searchlight-series"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hyperlink" Target="https://www.easternstate.org/searchlight-series"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hyperlink" Target="http://www.pngall.com/thank-you-png" TargetMode="Externa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hyperlink" Target="https://didyouknowfacts.com/heres-how-to-stop-arguing-and-actually-solve-your-relationship-problems/"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freepngimg.com/png/49165-santa-claus-hat-hd-image-free-png"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57.jpg"/><Relationship Id="rId7" Type="http://schemas.openxmlformats.org/officeDocument/2006/relationships/image" Target="../media/image65.png"/><Relationship Id="rId12" Type="http://schemas.openxmlformats.org/officeDocument/2006/relationships/image" Target="../media/image70.jpe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jpeg"/><Relationship Id="rId5" Type="http://schemas.openxmlformats.org/officeDocument/2006/relationships/image" Target="../media/image63.png"/><Relationship Id="rId10" Type="http://schemas.openxmlformats.org/officeDocument/2006/relationships/image" Target="../media/image68.jpg"/><Relationship Id="rId4" Type="http://schemas.openxmlformats.org/officeDocument/2006/relationships/hyperlink" Target="https://www.easternstate.org/searchlight-series" TargetMode="External"/><Relationship Id="rId9" Type="http://schemas.openxmlformats.org/officeDocument/2006/relationships/image" Target="../media/image67.jpeg"/><Relationship Id="rId14" Type="http://schemas.openxmlformats.org/officeDocument/2006/relationships/image" Target="../media/image72.png"/></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37.jpeg"/><Relationship Id="rId1" Type="http://schemas.openxmlformats.org/officeDocument/2006/relationships/slideLayout" Target="../slideLayouts/slideLayout12.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jpe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s://didyouknowfacts.com/heres-how-to-stop-arguing-and-actually-solve-your-relationship-problems/" TargetMode="External"/><Relationship Id="rId3" Type="http://schemas.openxmlformats.org/officeDocument/2006/relationships/image" Target="../media/image5.png"/><Relationship Id="rId7" Type="http://schemas.openxmlformats.org/officeDocument/2006/relationships/hyperlink" Target="https://www.today.com/parents/study-bullies-have-higher-self-esteem-social-status-lower-levels-t36271" TargetMode="External"/><Relationship Id="rId12"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3.wdp"/><Relationship Id="rId11" Type="http://schemas.openxmlformats.org/officeDocument/2006/relationships/image" Target="../media/image7.png"/><Relationship Id="rId5" Type="http://schemas.openxmlformats.org/officeDocument/2006/relationships/image" Target="../media/image9.png"/><Relationship Id="rId15" Type="http://schemas.openxmlformats.org/officeDocument/2006/relationships/hyperlink" Target="https://freepngimg.com/png/49165-santa-claus-hat-hd-image-free-png" TargetMode="External"/><Relationship Id="rId10" Type="http://schemas.openxmlformats.org/officeDocument/2006/relationships/hyperlink" Target="https://www.christmaslightsetc.com/p/Blue-Outdoor-Christmas-Present-13962.htm" TargetMode="External"/><Relationship Id="rId4" Type="http://schemas.openxmlformats.org/officeDocument/2006/relationships/image" Target="../media/image6.png"/><Relationship Id="rId9" Type="http://schemas.microsoft.com/office/2007/relationships/hdphoto" Target="../media/hdphoto4.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93.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9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hyperlink" Target="https://www.univision.com/entretenimiento/cine-y-series/las-10-mejores-peliculas-de-terror-de-todos-los-tiempos-ya-no-hay-mas-dudas"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ouse with red lights in the fog&#10;&#10;Description automatically generated">
            <a:extLst>
              <a:ext uri="{FF2B5EF4-FFF2-40B4-BE49-F238E27FC236}">
                <a16:creationId xmlns:a16="http://schemas.microsoft.com/office/drawing/2014/main" id="{BC110272-42C6-0BFB-3544-4608BCE6A26B}"/>
              </a:ext>
            </a:extLst>
          </p:cNvPr>
          <p:cNvPicPr>
            <a:picLocks noChangeAspect="1"/>
          </p:cNvPicPr>
          <p:nvPr/>
        </p:nvPicPr>
        <p:blipFill rotWithShape="1">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4210" r="533" b="1865"/>
          <a:stretch/>
        </p:blipFill>
        <p:spPr>
          <a:xfrm>
            <a:off x="0" y="0"/>
            <a:ext cx="12192001" cy="6858000"/>
          </a:xfrm>
          <a:prstGeom prst="rect">
            <a:avLst/>
          </a:prstGeom>
        </p:spPr>
      </p:pic>
      <p:sp>
        <p:nvSpPr>
          <p:cNvPr id="5" name="Title 1">
            <a:extLst>
              <a:ext uri="{FF2B5EF4-FFF2-40B4-BE49-F238E27FC236}">
                <a16:creationId xmlns:a16="http://schemas.microsoft.com/office/drawing/2014/main" id="{1D304B7F-FB43-B763-C567-99AD1AA11964}"/>
              </a:ext>
            </a:extLst>
          </p:cNvPr>
          <p:cNvSpPr txBox="1">
            <a:spLocks/>
          </p:cNvSpPr>
          <p:nvPr/>
        </p:nvSpPr>
        <p:spPr>
          <a:xfrm>
            <a:off x="0" y="1462530"/>
            <a:ext cx="12192000" cy="1850139"/>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n w="0"/>
                <a:effectLst>
                  <a:outerShdw blurRad="38100" dist="19050" dir="2700000" algn="tl" rotWithShape="0">
                    <a:schemeClr val="dk1">
                      <a:alpha val="40000"/>
                    </a:schemeClr>
                  </a:outerShdw>
                </a:effectLst>
              </a:rPr>
              <a:t>Emotions, Self-Regulation Use, and Forecasting </a:t>
            </a:r>
          </a:p>
          <a:p>
            <a:r>
              <a:rPr lang="en-US" sz="4400" b="1" dirty="0">
                <a:ln w="0"/>
                <a:effectLst>
                  <a:outerShdw blurRad="38100" dist="19050" dir="2700000" algn="tl" rotWithShape="0">
                    <a:schemeClr val="dk1">
                      <a:alpha val="40000"/>
                    </a:schemeClr>
                  </a:outerShdw>
                </a:effectLst>
              </a:rPr>
              <a:t>Using Dynamic, Feature-Rich Stimuli</a:t>
            </a:r>
            <a:endParaRPr lang="en-US" sz="7200" b="1" dirty="0">
              <a:solidFill>
                <a:schemeClr val="bg1"/>
              </a:solidFill>
            </a:endParaRPr>
          </a:p>
        </p:txBody>
      </p:sp>
      <p:sp>
        <p:nvSpPr>
          <p:cNvPr id="6" name="Subtitle 2">
            <a:extLst>
              <a:ext uri="{FF2B5EF4-FFF2-40B4-BE49-F238E27FC236}">
                <a16:creationId xmlns:a16="http://schemas.microsoft.com/office/drawing/2014/main" id="{94CAB5D5-27D2-27D1-A29A-927D420D3529}"/>
              </a:ext>
            </a:extLst>
          </p:cNvPr>
          <p:cNvSpPr txBox="1">
            <a:spLocks/>
          </p:cNvSpPr>
          <p:nvPr/>
        </p:nvSpPr>
        <p:spPr>
          <a:xfrm>
            <a:off x="0" y="4823384"/>
            <a:ext cx="12192000" cy="943512"/>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spc="100" dirty="0">
                <a:ln w="0"/>
                <a:effectLst>
                  <a:outerShdw blurRad="38100" dist="19050" dir="2700000" algn="tl" rotWithShape="0">
                    <a:schemeClr val="dk1">
                      <a:alpha val="40000"/>
                    </a:schemeClr>
                  </a:outerShdw>
                </a:effectLst>
              </a:rPr>
              <a:t>William Mitchell</a:t>
            </a:r>
          </a:p>
          <a:p>
            <a:r>
              <a:rPr lang="en-US" sz="2000" i="1" spc="-100" dirty="0">
                <a:ln w="0"/>
              </a:rPr>
              <a:t>Social Affective Neuroscience Lab</a:t>
            </a:r>
          </a:p>
          <a:p>
            <a:r>
              <a:rPr lang="en-US" dirty="0">
                <a:ln w="0"/>
                <a:solidFill>
                  <a:srgbClr val="763041"/>
                </a:solidFill>
                <a:effectLst>
                  <a:outerShdw blurRad="38100" dist="19050" dir="2700000" algn="tl" rotWithShape="0">
                    <a:schemeClr val="dk1">
                      <a:alpha val="40000"/>
                    </a:schemeClr>
                  </a:outerShdw>
                </a:effectLst>
              </a:rPr>
              <a:t>Temple University</a:t>
            </a: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DDAABDFD-C95C-6BDA-43C3-DEF3B760345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55660" y="5295140"/>
            <a:ext cx="2023083" cy="1378818"/>
          </a:xfrm>
          <a:prstGeom prst="rect">
            <a:avLst/>
          </a:prstGeom>
        </p:spPr>
      </p:pic>
    </p:spTree>
    <p:extLst>
      <p:ext uri="{BB962C8B-B14F-4D97-AF65-F5344CB8AC3E}">
        <p14:creationId xmlns:p14="http://schemas.microsoft.com/office/powerpoint/2010/main" val="65474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2266015-734F-2E7F-6C45-E01FF38FA951}"/>
              </a:ext>
            </a:extLst>
          </p:cNvPr>
          <p:cNvPicPr>
            <a:picLocks noChangeAspect="1"/>
          </p:cNvPicPr>
          <p:nvPr/>
        </p:nvPicPr>
        <p:blipFill>
          <a:blip r:embed="rId3"/>
          <a:stretch>
            <a:fillRect/>
          </a:stretch>
        </p:blipFill>
        <p:spPr>
          <a:xfrm>
            <a:off x="1110772" y="4358609"/>
            <a:ext cx="2969254" cy="2039342"/>
          </a:xfrm>
          <a:prstGeom prst="rect">
            <a:avLst/>
          </a:prstGeom>
        </p:spPr>
      </p:pic>
      <p:pic>
        <p:nvPicPr>
          <p:cNvPr id="17" name="Picture 16">
            <a:extLst>
              <a:ext uri="{FF2B5EF4-FFF2-40B4-BE49-F238E27FC236}">
                <a16:creationId xmlns:a16="http://schemas.microsoft.com/office/drawing/2014/main" id="{2AA43DFE-B01B-8DCE-F201-CFF431C98F93}"/>
              </a:ext>
            </a:extLst>
          </p:cNvPr>
          <p:cNvPicPr>
            <a:picLocks noChangeAspect="1"/>
          </p:cNvPicPr>
          <p:nvPr/>
        </p:nvPicPr>
        <p:blipFill>
          <a:blip r:embed="rId4"/>
          <a:stretch>
            <a:fillRect/>
          </a:stretch>
        </p:blipFill>
        <p:spPr>
          <a:xfrm>
            <a:off x="1110771" y="2268576"/>
            <a:ext cx="2969255" cy="1987002"/>
          </a:xfrm>
          <a:prstGeom prst="rect">
            <a:avLst/>
          </a:prstGeom>
        </p:spPr>
      </p:pic>
      <p:sp>
        <p:nvSpPr>
          <p:cNvPr id="2" name="TextBox 1">
            <a:extLst>
              <a:ext uri="{FF2B5EF4-FFF2-40B4-BE49-F238E27FC236}">
                <a16:creationId xmlns:a16="http://schemas.microsoft.com/office/drawing/2014/main" id="{654FEA86-99E5-364A-DCD7-51CE4A161C07}"/>
              </a:ext>
            </a:extLst>
          </p:cNvPr>
          <p:cNvSpPr txBox="1"/>
          <p:nvPr/>
        </p:nvSpPr>
        <p:spPr>
          <a:xfrm>
            <a:off x="1131859" y="64559"/>
            <a:ext cx="2927083" cy="1569660"/>
          </a:xfrm>
          <a:prstGeom prst="rect">
            <a:avLst/>
          </a:prstGeom>
          <a:noFill/>
        </p:spPr>
        <p:txBody>
          <a:bodyPr wrap="none" rtlCol="0">
            <a:spAutoFit/>
          </a:bodyPr>
          <a:lstStyle/>
          <a:p>
            <a:pPr algn="ctr"/>
            <a:r>
              <a:rPr lang="en-US" sz="4800" b="1" dirty="0"/>
              <a:t>Regulation</a:t>
            </a:r>
          </a:p>
          <a:p>
            <a:pPr algn="ctr"/>
            <a:r>
              <a:rPr lang="en-US" sz="4800" b="1" dirty="0">
                <a:solidFill>
                  <a:srgbClr val="00B050"/>
                </a:solidFill>
              </a:rPr>
              <a:t>Choice</a:t>
            </a:r>
          </a:p>
        </p:txBody>
      </p:sp>
      <p:sp>
        <p:nvSpPr>
          <p:cNvPr id="3" name="TextBox 2">
            <a:extLst>
              <a:ext uri="{FF2B5EF4-FFF2-40B4-BE49-F238E27FC236}">
                <a16:creationId xmlns:a16="http://schemas.microsoft.com/office/drawing/2014/main" id="{D8F5F6B1-844F-A8ED-8D6B-8345807D36DA}"/>
              </a:ext>
            </a:extLst>
          </p:cNvPr>
          <p:cNvSpPr txBox="1"/>
          <p:nvPr/>
        </p:nvSpPr>
        <p:spPr>
          <a:xfrm>
            <a:off x="8328158" y="63098"/>
            <a:ext cx="2927083" cy="1569660"/>
          </a:xfrm>
          <a:prstGeom prst="rect">
            <a:avLst/>
          </a:prstGeom>
          <a:noFill/>
        </p:spPr>
        <p:txBody>
          <a:bodyPr wrap="none" rtlCol="0">
            <a:spAutoFit/>
          </a:bodyPr>
          <a:lstStyle/>
          <a:p>
            <a:pPr algn="ctr"/>
            <a:r>
              <a:rPr lang="en-US" sz="4800" b="1" dirty="0"/>
              <a:t>Regulation</a:t>
            </a:r>
            <a:endParaRPr lang="en-US" sz="4800" b="1" dirty="0">
              <a:solidFill>
                <a:srgbClr val="FF0000"/>
              </a:solidFill>
            </a:endParaRPr>
          </a:p>
          <a:p>
            <a:pPr algn="ctr"/>
            <a:r>
              <a:rPr lang="en-US" sz="4800" b="1" dirty="0">
                <a:solidFill>
                  <a:srgbClr val="FF0000"/>
                </a:solidFill>
              </a:rPr>
              <a:t>Usage</a:t>
            </a:r>
          </a:p>
        </p:txBody>
      </p:sp>
      <p:pic>
        <p:nvPicPr>
          <p:cNvPr id="26" name="Picture 25" descr="A child and child standing on a sidewalk&#10;&#10;Description automatically generated">
            <a:extLst>
              <a:ext uri="{FF2B5EF4-FFF2-40B4-BE49-F238E27FC236}">
                <a16:creationId xmlns:a16="http://schemas.microsoft.com/office/drawing/2014/main" id="{116BA27E-DB63-9A4D-E7EA-A6C4F1A7AAE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34422" r="27748"/>
          <a:stretch/>
        </p:blipFill>
        <p:spPr>
          <a:xfrm>
            <a:off x="9910110" y="3614725"/>
            <a:ext cx="1985676" cy="2952508"/>
          </a:xfrm>
          <a:prstGeom prst="rect">
            <a:avLst/>
          </a:prstGeom>
        </p:spPr>
      </p:pic>
      <p:pic>
        <p:nvPicPr>
          <p:cNvPr id="29" name="Picture 28" descr="A blue and gold wrapped present&#10;&#10;Description automatically generated">
            <a:extLst>
              <a:ext uri="{FF2B5EF4-FFF2-40B4-BE49-F238E27FC236}">
                <a16:creationId xmlns:a16="http://schemas.microsoft.com/office/drawing/2014/main" id="{09AFD1F7-C9C0-CF90-DBEA-C045B110C67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167" b="94750" l="4250" r="91917">
                        <a14:foregroundMark x1="4250" y1="32083" x2="37000" y2="24750"/>
                        <a14:foregroundMark x1="37000" y1="24750" x2="37667" y2="24333"/>
                        <a14:foregroundMark x1="46167" y1="43750" x2="46833" y2="19833"/>
                        <a14:foregroundMark x1="71833" y1="42333" x2="63083" y2="15583"/>
                        <a14:foregroundMark x1="81000" y1="22583" x2="78083" y2="7583"/>
                        <a14:foregroundMark x1="78083" y1="7583" x2="27000" y2="10000"/>
                        <a14:foregroundMark x1="27000" y1="10000" x2="19417" y2="26167"/>
                        <a14:foregroundMark x1="85583" y1="20167" x2="88917" y2="59333"/>
                        <a14:foregroundMark x1="88917" y1="59333" x2="82750" y2="78333"/>
                        <a14:foregroundMark x1="82750" y1="78333" x2="70417" y2="94833"/>
                        <a14:foregroundMark x1="34500" y1="1167" x2="34167" y2="8917"/>
                        <a14:foregroundMark x1="91917" y1="25750" x2="90167" y2="6591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638737">
            <a:off x="9871138" y="5740923"/>
            <a:ext cx="826819" cy="826819"/>
          </a:xfrm>
          <a:prstGeom prst="rect">
            <a:avLst/>
          </a:prstGeom>
        </p:spPr>
      </p:pic>
      <p:grpSp>
        <p:nvGrpSpPr>
          <p:cNvPr id="9" name="Group 8">
            <a:extLst>
              <a:ext uri="{FF2B5EF4-FFF2-40B4-BE49-F238E27FC236}">
                <a16:creationId xmlns:a16="http://schemas.microsoft.com/office/drawing/2014/main" id="{CB836EB2-1D6F-EB91-C7E6-289391F383FF}"/>
              </a:ext>
            </a:extLst>
          </p:cNvPr>
          <p:cNvGrpSpPr/>
          <p:nvPr/>
        </p:nvGrpSpPr>
        <p:grpSpPr>
          <a:xfrm>
            <a:off x="6954270" y="2371607"/>
            <a:ext cx="2969256" cy="1987002"/>
            <a:chOff x="637315" y="1701671"/>
            <a:chExt cx="4382280" cy="2823882"/>
          </a:xfrm>
        </p:grpSpPr>
        <p:pic>
          <p:nvPicPr>
            <p:cNvPr id="10" name="Picture 9" descr="A person and person talking to each other&#10;&#10;Description automatically generated">
              <a:extLst>
                <a:ext uri="{FF2B5EF4-FFF2-40B4-BE49-F238E27FC236}">
                  <a16:creationId xmlns:a16="http://schemas.microsoft.com/office/drawing/2014/main" id="{88DE8625-0A98-4C1C-4CAB-388B892847A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l="47171" r="4408"/>
            <a:stretch/>
          </p:blipFill>
          <p:spPr>
            <a:xfrm>
              <a:off x="2405742" y="1701671"/>
              <a:ext cx="2613853" cy="2823882"/>
            </a:xfrm>
            <a:prstGeom prst="rect">
              <a:avLst/>
            </a:prstGeom>
          </p:spPr>
        </p:pic>
        <p:pic>
          <p:nvPicPr>
            <p:cNvPr id="11" name="Picture 10" descr="A person and person talking to each other&#10;&#10;Description automatically generated">
              <a:extLst>
                <a:ext uri="{FF2B5EF4-FFF2-40B4-BE49-F238E27FC236}">
                  <a16:creationId xmlns:a16="http://schemas.microsoft.com/office/drawing/2014/main" id="{7D9495BC-867D-4A1D-86D7-A1CA3F25898F}"/>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r="59257"/>
            <a:stretch/>
          </p:blipFill>
          <p:spPr>
            <a:xfrm>
              <a:off x="637315" y="1701671"/>
              <a:ext cx="2199375" cy="2823882"/>
            </a:xfrm>
            <a:prstGeom prst="rect">
              <a:avLst/>
            </a:prstGeom>
          </p:spPr>
        </p:pic>
      </p:grpSp>
      <p:pic>
        <p:nvPicPr>
          <p:cNvPr id="12" name="Picture 11" descr="A red and white santa hat&#10;&#10;Description automatically generated">
            <a:extLst>
              <a:ext uri="{FF2B5EF4-FFF2-40B4-BE49-F238E27FC236}">
                <a16:creationId xmlns:a16="http://schemas.microsoft.com/office/drawing/2014/main" id="{B1EA79B8-0E01-2F48-D446-FA2432881FDA}"/>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904790" y="2275468"/>
            <a:ext cx="886911" cy="838033"/>
          </a:xfrm>
          <a:prstGeom prst="rect">
            <a:avLst/>
          </a:prstGeom>
        </p:spPr>
      </p:pic>
      <p:pic>
        <p:nvPicPr>
          <p:cNvPr id="13" name="Picture 12" descr="A red and white santa hat&#10;&#10;Description automatically generated">
            <a:extLst>
              <a:ext uri="{FF2B5EF4-FFF2-40B4-BE49-F238E27FC236}">
                <a16:creationId xmlns:a16="http://schemas.microsoft.com/office/drawing/2014/main" id="{8FF73BB3-F27A-B21F-2941-22158F1D681E}"/>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flipH="1">
            <a:off x="7035418" y="2187863"/>
            <a:ext cx="886911" cy="838033"/>
          </a:xfrm>
          <a:prstGeom prst="rect">
            <a:avLst/>
          </a:prstGeom>
        </p:spPr>
      </p:pic>
    </p:spTree>
    <p:extLst>
      <p:ext uri="{BB962C8B-B14F-4D97-AF65-F5344CB8AC3E}">
        <p14:creationId xmlns:p14="http://schemas.microsoft.com/office/powerpoint/2010/main" val="940175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74173" y="1836174"/>
            <a:ext cx="47096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endParaRPr lang="en-US" dirty="0">
              <a:ea typeface="Calibri"/>
              <a:cs typeface="Calibri"/>
            </a:endParaRPr>
          </a:p>
        </p:txBody>
      </p:sp>
      <p:pic>
        <p:nvPicPr>
          <p:cNvPr id="2" name="Picture 1" descr="A graph showing a number of heart rate&#10;&#10;Description automatically generated">
            <a:extLst>
              <a:ext uri="{FF2B5EF4-FFF2-40B4-BE49-F238E27FC236}">
                <a16:creationId xmlns:a16="http://schemas.microsoft.com/office/drawing/2014/main" id="{4AF2097B-2241-726E-8415-5FCB8707EFD7}"/>
              </a:ext>
            </a:extLst>
          </p:cNvPr>
          <p:cNvPicPr>
            <a:picLocks noChangeAspect="1"/>
          </p:cNvPicPr>
          <p:nvPr/>
        </p:nvPicPr>
        <p:blipFill>
          <a:blip r:embed="rId3"/>
          <a:stretch>
            <a:fillRect/>
          </a:stretch>
        </p:blipFill>
        <p:spPr>
          <a:xfrm>
            <a:off x="6100916" y="1840821"/>
            <a:ext cx="5754329" cy="3557359"/>
          </a:xfrm>
          <a:prstGeom prst="rect">
            <a:avLst/>
          </a:prstGeom>
        </p:spPr>
      </p:pic>
      <p:sp>
        <p:nvSpPr>
          <p:cNvPr id="4" name="Rectangle 3">
            <a:extLst>
              <a:ext uri="{FF2B5EF4-FFF2-40B4-BE49-F238E27FC236}">
                <a16:creationId xmlns:a16="http://schemas.microsoft.com/office/drawing/2014/main" id="{56587238-D059-D143-8C80-50D8B32FF1E3}"/>
              </a:ext>
            </a:extLst>
          </p:cNvPr>
          <p:cNvSpPr/>
          <p:nvPr/>
        </p:nvSpPr>
        <p:spPr>
          <a:xfrm>
            <a:off x="6870289" y="1966450"/>
            <a:ext cx="4866966" cy="29373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17443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endParaRPr lang="en-US" dirty="0">
              <a:ea typeface="Calibri"/>
              <a:cs typeface="Calibri"/>
            </a:endParaRPr>
          </a:p>
        </p:txBody>
      </p:sp>
      <p:pic>
        <p:nvPicPr>
          <p:cNvPr id="2" name="Picture 1" descr="A graph showing a number of heart rate&#10;&#10;Description automatically generated">
            <a:extLst>
              <a:ext uri="{FF2B5EF4-FFF2-40B4-BE49-F238E27FC236}">
                <a16:creationId xmlns:a16="http://schemas.microsoft.com/office/drawing/2014/main" id="{4AF2097B-2241-726E-8415-5FCB8707EFD7}"/>
              </a:ext>
            </a:extLst>
          </p:cNvPr>
          <p:cNvPicPr>
            <a:picLocks noChangeAspect="1"/>
          </p:cNvPicPr>
          <p:nvPr/>
        </p:nvPicPr>
        <p:blipFill>
          <a:blip r:embed="rId3"/>
          <a:stretch>
            <a:fillRect/>
          </a:stretch>
        </p:blipFill>
        <p:spPr>
          <a:xfrm>
            <a:off x="6100916" y="1840821"/>
            <a:ext cx="5754329" cy="3557359"/>
          </a:xfrm>
          <a:prstGeom prst="rect">
            <a:avLst/>
          </a:prstGeom>
        </p:spPr>
      </p:pic>
    </p:spTree>
    <p:extLst>
      <p:ext uri="{BB962C8B-B14F-4D97-AF65-F5344CB8AC3E}">
        <p14:creationId xmlns:p14="http://schemas.microsoft.com/office/powerpoint/2010/main" val="39764069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a:p>
            <a:pPr marL="742950" lvl="1" indent="-285750">
              <a:buFont typeface="Arial"/>
              <a:buChar char="•"/>
            </a:pPr>
            <a:endParaRPr lang="en-US" dirty="0">
              <a:ea typeface="Calibri"/>
              <a:cs typeface="Calibri"/>
            </a:endParaRP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
        <p:nvSpPr>
          <p:cNvPr id="4" name="Rectangle 3">
            <a:extLst>
              <a:ext uri="{FF2B5EF4-FFF2-40B4-BE49-F238E27FC236}">
                <a16:creationId xmlns:a16="http://schemas.microsoft.com/office/drawing/2014/main" id="{CF133DB0-A309-3984-E92F-C3171D490282}"/>
              </a:ext>
            </a:extLst>
          </p:cNvPr>
          <p:cNvSpPr/>
          <p:nvPr/>
        </p:nvSpPr>
        <p:spPr>
          <a:xfrm>
            <a:off x="7017774" y="2027903"/>
            <a:ext cx="3760838" cy="31094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06651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Tree>
    <p:extLst>
      <p:ext uri="{BB962C8B-B14F-4D97-AF65-F5344CB8AC3E}">
        <p14:creationId xmlns:p14="http://schemas.microsoft.com/office/powerpoint/2010/main" val="26046167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172496" y="1836174"/>
            <a:ext cx="470965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Heart rate predicted both the intensity of reported scariness in the haunted house and meta-cognitive memory of affect during recall</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Metacognitive emotional memory was malleable based on how the event was initially labeled. </a:t>
            </a:r>
          </a:p>
          <a:p>
            <a:pPr marL="285750" indent="-285750">
              <a:buFont typeface="Arial"/>
              <a:buChar char="•"/>
            </a:pPr>
            <a:endParaRPr lang="en-US" dirty="0">
              <a:ea typeface="Calibri"/>
              <a:cs typeface="Calibri"/>
            </a:endParaRPr>
          </a:p>
          <a:p>
            <a:pPr marL="742950" lvl="1" indent="-285750">
              <a:buFont typeface="Arial"/>
              <a:buChar char="•"/>
            </a:pPr>
            <a:r>
              <a:rPr lang="en-US" dirty="0">
                <a:ea typeface="Calibri"/>
                <a:cs typeface="Calibri"/>
              </a:rPr>
              <a:t>Individuals tended to recall events that they explicitly labeled as fear-evoking as being more intense than they reported at the time of the event.</a:t>
            </a:r>
          </a:p>
        </p:txBody>
      </p:sp>
      <p:pic>
        <p:nvPicPr>
          <p:cNvPr id="3" name="Picture 2">
            <a:extLst>
              <a:ext uri="{FF2B5EF4-FFF2-40B4-BE49-F238E27FC236}">
                <a16:creationId xmlns:a16="http://schemas.microsoft.com/office/drawing/2014/main" id="{95DF3049-2361-6F96-A447-6C2AE5D786B7}"/>
              </a:ext>
            </a:extLst>
          </p:cNvPr>
          <p:cNvPicPr>
            <a:picLocks noChangeAspect="1"/>
          </p:cNvPicPr>
          <p:nvPr/>
        </p:nvPicPr>
        <p:blipFill>
          <a:blip r:embed="rId3"/>
          <a:stretch>
            <a:fillRect/>
          </a:stretch>
        </p:blipFill>
        <p:spPr>
          <a:xfrm>
            <a:off x="6272981" y="1929909"/>
            <a:ext cx="5766619" cy="3514375"/>
          </a:xfrm>
          <a:prstGeom prst="rect">
            <a:avLst/>
          </a:prstGeom>
        </p:spPr>
      </p:pic>
    </p:spTree>
    <p:extLst>
      <p:ext uri="{BB962C8B-B14F-4D97-AF65-F5344CB8AC3E}">
        <p14:creationId xmlns:p14="http://schemas.microsoft.com/office/powerpoint/2010/main" val="2239649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6" name="Picture 25" descr="A child and child standing on a sidewalk&#10;&#10;Description automatically generated">
            <a:extLst>
              <a:ext uri="{FF2B5EF4-FFF2-40B4-BE49-F238E27FC236}">
                <a16:creationId xmlns:a16="http://schemas.microsoft.com/office/drawing/2014/main" id="{116BA27E-DB63-9A4D-E7EA-A6C4F1A7AAE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910110" y="3614725"/>
            <a:ext cx="1985676" cy="2952508"/>
          </a:xfrm>
          <a:prstGeom prst="rect">
            <a:avLst/>
          </a:prstGeom>
        </p:spPr>
      </p:pic>
      <p:pic>
        <p:nvPicPr>
          <p:cNvPr id="29" name="Picture 28" descr="A blue and gold wrapped present&#10;&#10;Description automatically generated">
            <a:extLst>
              <a:ext uri="{FF2B5EF4-FFF2-40B4-BE49-F238E27FC236}">
                <a16:creationId xmlns:a16="http://schemas.microsoft.com/office/drawing/2014/main" id="{09AFD1F7-C9C0-CF90-DBEA-C045B110C67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167" b="94750" l="4250" r="91917">
                        <a14:foregroundMark x1="4250" y1="32083" x2="37000" y2="24750"/>
                        <a14:foregroundMark x1="37000" y1="24750" x2="37667" y2="24333"/>
                        <a14:foregroundMark x1="46167" y1="43750" x2="46833" y2="19833"/>
                        <a14:foregroundMark x1="71833" y1="42333" x2="63083" y2="15583"/>
                        <a14:foregroundMark x1="81000" y1="22583" x2="78083" y2="7583"/>
                        <a14:foregroundMark x1="78083" y1="7583" x2="27000" y2="10000"/>
                        <a14:foregroundMark x1="27000" y1="10000" x2="19417" y2="26167"/>
                        <a14:foregroundMark x1="85583" y1="20167" x2="88917" y2="59333"/>
                        <a14:foregroundMark x1="88917" y1="59333" x2="82750" y2="78333"/>
                        <a14:foregroundMark x1="82750" y1="78333" x2="70417" y2="94833"/>
                        <a14:foregroundMark x1="34500" y1="1167" x2="34167" y2="8917"/>
                        <a14:foregroundMark x1="91917" y1="25750" x2="90167" y2="6591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rot="638737">
            <a:off x="9871138" y="5740923"/>
            <a:ext cx="826819" cy="826819"/>
          </a:xfrm>
          <a:prstGeom prst="rect">
            <a:avLst/>
          </a:prstGeom>
        </p:spPr>
      </p:pic>
      <p:grpSp>
        <p:nvGrpSpPr>
          <p:cNvPr id="9" name="Group 8">
            <a:extLst>
              <a:ext uri="{FF2B5EF4-FFF2-40B4-BE49-F238E27FC236}">
                <a16:creationId xmlns:a16="http://schemas.microsoft.com/office/drawing/2014/main" id="{CB836EB2-1D6F-EB91-C7E6-289391F383FF}"/>
              </a:ext>
            </a:extLst>
          </p:cNvPr>
          <p:cNvGrpSpPr/>
          <p:nvPr/>
        </p:nvGrpSpPr>
        <p:grpSpPr>
          <a:xfrm>
            <a:off x="6954270" y="2371607"/>
            <a:ext cx="2969256" cy="1987002"/>
            <a:chOff x="637315" y="1701671"/>
            <a:chExt cx="4382280" cy="2823882"/>
          </a:xfrm>
        </p:grpSpPr>
        <p:pic>
          <p:nvPicPr>
            <p:cNvPr id="10" name="Picture 9" descr="A person and person talking to each other&#10;&#10;Description automatically generated">
              <a:extLst>
                <a:ext uri="{FF2B5EF4-FFF2-40B4-BE49-F238E27FC236}">
                  <a16:creationId xmlns:a16="http://schemas.microsoft.com/office/drawing/2014/main" id="{88DE8625-0A98-4C1C-4CAB-388B892847A7}"/>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l="47171" r="4408"/>
            <a:stretch/>
          </p:blipFill>
          <p:spPr>
            <a:xfrm>
              <a:off x="2405742" y="1701671"/>
              <a:ext cx="2613853" cy="2823882"/>
            </a:xfrm>
            <a:prstGeom prst="rect">
              <a:avLst/>
            </a:prstGeom>
          </p:spPr>
        </p:pic>
        <p:pic>
          <p:nvPicPr>
            <p:cNvPr id="11" name="Picture 10" descr="A person and person talking to each other&#10;&#10;Description automatically generated">
              <a:extLst>
                <a:ext uri="{FF2B5EF4-FFF2-40B4-BE49-F238E27FC236}">
                  <a16:creationId xmlns:a16="http://schemas.microsoft.com/office/drawing/2014/main" id="{7D9495BC-867D-4A1D-86D7-A1CA3F25898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r="59257"/>
            <a:stretch/>
          </p:blipFill>
          <p:spPr>
            <a:xfrm>
              <a:off x="637315" y="1701671"/>
              <a:ext cx="2199375" cy="2823882"/>
            </a:xfrm>
            <a:prstGeom prst="rect">
              <a:avLst/>
            </a:prstGeom>
          </p:spPr>
        </p:pic>
      </p:grpSp>
      <p:pic>
        <p:nvPicPr>
          <p:cNvPr id="12" name="Picture 11" descr="A red and white santa hat&#10;&#10;Description automatically generated">
            <a:extLst>
              <a:ext uri="{FF2B5EF4-FFF2-40B4-BE49-F238E27FC236}">
                <a16:creationId xmlns:a16="http://schemas.microsoft.com/office/drawing/2014/main" id="{B1EA79B8-0E01-2F48-D446-FA2432881FD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904790" y="2275468"/>
            <a:ext cx="886911" cy="838033"/>
          </a:xfrm>
          <a:prstGeom prst="rect">
            <a:avLst/>
          </a:prstGeom>
        </p:spPr>
      </p:pic>
      <p:pic>
        <p:nvPicPr>
          <p:cNvPr id="13" name="Picture 12" descr="A red and white santa hat&#10;&#10;Description automatically generated">
            <a:extLst>
              <a:ext uri="{FF2B5EF4-FFF2-40B4-BE49-F238E27FC236}">
                <a16:creationId xmlns:a16="http://schemas.microsoft.com/office/drawing/2014/main" id="{8FF73BB3-F27A-B21F-2941-22158F1D681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7035418" y="2187863"/>
            <a:ext cx="886911" cy="838033"/>
          </a:xfrm>
          <a:prstGeom prst="rect">
            <a:avLst/>
          </a:prstGeom>
        </p:spPr>
      </p:pic>
      <p:sp>
        <p:nvSpPr>
          <p:cNvPr id="4" name="TextBox 3">
            <a:extLst>
              <a:ext uri="{FF2B5EF4-FFF2-40B4-BE49-F238E27FC236}">
                <a16:creationId xmlns:a16="http://schemas.microsoft.com/office/drawing/2014/main" id="{A024A30D-3052-AA7C-D9BD-079ABBB7E89B}"/>
              </a:ext>
            </a:extLst>
          </p:cNvPr>
          <p:cNvSpPr txBox="1"/>
          <p:nvPr/>
        </p:nvSpPr>
        <p:spPr>
          <a:xfrm>
            <a:off x="421646" y="763605"/>
            <a:ext cx="6400799" cy="2616101"/>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br>
              <a:rPr lang="en-US" sz="4400" dirty="0"/>
            </a:br>
            <a:endParaRPr lang="en-US" sz="2400" dirty="0"/>
          </a:p>
          <a:p>
            <a:pPr lvl="2">
              <a:buSzPct val="150000"/>
            </a:pPr>
            <a:br>
              <a:rPr lang="en-US" sz="3200" b="1" spc="200" dirty="0">
                <a:solidFill>
                  <a:srgbClr val="FF0000"/>
                </a:solidFill>
              </a:rPr>
            </a:br>
            <a:br>
              <a:rPr lang="en-US" sz="3200" spc="200" dirty="0">
                <a:solidFill>
                  <a:srgbClr val="FF0000"/>
                </a:solidFill>
              </a:rPr>
            </a:br>
            <a:endParaRPr lang="en-US" sz="3200" spc="200" dirty="0">
              <a:solidFill>
                <a:srgbClr val="FF0000"/>
              </a:solidFill>
            </a:endParaRPr>
          </a:p>
        </p:txBody>
      </p:sp>
    </p:spTree>
    <p:extLst>
      <p:ext uri="{BB962C8B-B14F-4D97-AF65-F5344CB8AC3E}">
        <p14:creationId xmlns:p14="http://schemas.microsoft.com/office/powerpoint/2010/main" val="3852057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6" name="Picture 25" descr="A child and child standing on a sidewalk&#10;&#10;Description automatically generated">
            <a:extLst>
              <a:ext uri="{FF2B5EF4-FFF2-40B4-BE49-F238E27FC236}">
                <a16:creationId xmlns:a16="http://schemas.microsoft.com/office/drawing/2014/main" id="{116BA27E-DB63-9A4D-E7EA-A6C4F1A7AAE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910110" y="3614725"/>
            <a:ext cx="1985676" cy="2952508"/>
          </a:xfrm>
          <a:prstGeom prst="rect">
            <a:avLst/>
          </a:prstGeom>
        </p:spPr>
      </p:pic>
      <p:pic>
        <p:nvPicPr>
          <p:cNvPr id="29" name="Picture 28" descr="A blue and gold wrapped present&#10;&#10;Description automatically generated">
            <a:extLst>
              <a:ext uri="{FF2B5EF4-FFF2-40B4-BE49-F238E27FC236}">
                <a16:creationId xmlns:a16="http://schemas.microsoft.com/office/drawing/2014/main" id="{09AFD1F7-C9C0-CF90-DBEA-C045B110C67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167" b="94750" l="4250" r="91917">
                        <a14:foregroundMark x1="4250" y1="32083" x2="37000" y2="24750"/>
                        <a14:foregroundMark x1="37000" y1="24750" x2="37667" y2="24333"/>
                        <a14:foregroundMark x1="46167" y1="43750" x2="46833" y2="19833"/>
                        <a14:foregroundMark x1="71833" y1="42333" x2="63083" y2="15583"/>
                        <a14:foregroundMark x1="81000" y1="22583" x2="78083" y2="7583"/>
                        <a14:foregroundMark x1="78083" y1="7583" x2="27000" y2="10000"/>
                        <a14:foregroundMark x1="27000" y1="10000" x2="19417" y2="26167"/>
                        <a14:foregroundMark x1="85583" y1="20167" x2="88917" y2="59333"/>
                        <a14:foregroundMark x1="88917" y1="59333" x2="82750" y2="78333"/>
                        <a14:foregroundMark x1="82750" y1="78333" x2="70417" y2="94833"/>
                        <a14:foregroundMark x1="34500" y1="1167" x2="34167" y2="8917"/>
                        <a14:foregroundMark x1="91917" y1="25750" x2="90167" y2="6591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rot="638737">
            <a:off x="9871138" y="5740923"/>
            <a:ext cx="826819" cy="826819"/>
          </a:xfrm>
          <a:prstGeom prst="rect">
            <a:avLst/>
          </a:prstGeom>
        </p:spPr>
      </p:pic>
      <p:grpSp>
        <p:nvGrpSpPr>
          <p:cNvPr id="9" name="Group 8">
            <a:extLst>
              <a:ext uri="{FF2B5EF4-FFF2-40B4-BE49-F238E27FC236}">
                <a16:creationId xmlns:a16="http://schemas.microsoft.com/office/drawing/2014/main" id="{CB836EB2-1D6F-EB91-C7E6-289391F383FF}"/>
              </a:ext>
            </a:extLst>
          </p:cNvPr>
          <p:cNvGrpSpPr/>
          <p:nvPr/>
        </p:nvGrpSpPr>
        <p:grpSpPr>
          <a:xfrm>
            <a:off x="6954270" y="2371607"/>
            <a:ext cx="2969256" cy="1987002"/>
            <a:chOff x="637315" y="1701671"/>
            <a:chExt cx="4382280" cy="2823882"/>
          </a:xfrm>
        </p:grpSpPr>
        <p:pic>
          <p:nvPicPr>
            <p:cNvPr id="10" name="Picture 9" descr="A person and person talking to each other&#10;&#10;Description automatically generated">
              <a:extLst>
                <a:ext uri="{FF2B5EF4-FFF2-40B4-BE49-F238E27FC236}">
                  <a16:creationId xmlns:a16="http://schemas.microsoft.com/office/drawing/2014/main" id="{88DE8625-0A98-4C1C-4CAB-388B892847A7}"/>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l="47171" r="4408"/>
            <a:stretch/>
          </p:blipFill>
          <p:spPr>
            <a:xfrm>
              <a:off x="2405742" y="1701671"/>
              <a:ext cx="2613853" cy="2823882"/>
            </a:xfrm>
            <a:prstGeom prst="rect">
              <a:avLst/>
            </a:prstGeom>
          </p:spPr>
        </p:pic>
        <p:pic>
          <p:nvPicPr>
            <p:cNvPr id="11" name="Picture 10" descr="A person and person talking to each other&#10;&#10;Description automatically generated">
              <a:extLst>
                <a:ext uri="{FF2B5EF4-FFF2-40B4-BE49-F238E27FC236}">
                  <a16:creationId xmlns:a16="http://schemas.microsoft.com/office/drawing/2014/main" id="{7D9495BC-867D-4A1D-86D7-A1CA3F25898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r="59257"/>
            <a:stretch/>
          </p:blipFill>
          <p:spPr>
            <a:xfrm>
              <a:off x="637315" y="1701671"/>
              <a:ext cx="2199375" cy="2823882"/>
            </a:xfrm>
            <a:prstGeom prst="rect">
              <a:avLst/>
            </a:prstGeom>
          </p:spPr>
        </p:pic>
      </p:grpSp>
      <p:pic>
        <p:nvPicPr>
          <p:cNvPr id="12" name="Picture 11" descr="A red and white santa hat&#10;&#10;Description automatically generated">
            <a:extLst>
              <a:ext uri="{FF2B5EF4-FFF2-40B4-BE49-F238E27FC236}">
                <a16:creationId xmlns:a16="http://schemas.microsoft.com/office/drawing/2014/main" id="{B1EA79B8-0E01-2F48-D446-FA2432881FD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904790" y="2275468"/>
            <a:ext cx="886911" cy="838033"/>
          </a:xfrm>
          <a:prstGeom prst="rect">
            <a:avLst/>
          </a:prstGeom>
        </p:spPr>
      </p:pic>
      <p:pic>
        <p:nvPicPr>
          <p:cNvPr id="13" name="Picture 12" descr="A red and white santa hat&#10;&#10;Description automatically generated">
            <a:extLst>
              <a:ext uri="{FF2B5EF4-FFF2-40B4-BE49-F238E27FC236}">
                <a16:creationId xmlns:a16="http://schemas.microsoft.com/office/drawing/2014/main" id="{8FF73BB3-F27A-B21F-2941-22158F1D681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7035418" y="2187863"/>
            <a:ext cx="886911" cy="838033"/>
          </a:xfrm>
          <a:prstGeom prst="rect">
            <a:avLst/>
          </a:prstGeom>
        </p:spPr>
      </p:pic>
      <p:sp>
        <p:nvSpPr>
          <p:cNvPr id="4" name="TextBox 3">
            <a:extLst>
              <a:ext uri="{FF2B5EF4-FFF2-40B4-BE49-F238E27FC236}">
                <a16:creationId xmlns:a16="http://schemas.microsoft.com/office/drawing/2014/main" id="{A024A30D-3052-AA7C-D9BD-079ABBB7E89B}"/>
              </a:ext>
            </a:extLst>
          </p:cNvPr>
          <p:cNvSpPr txBox="1"/>
          <p:nvPr/>
        </p:nvSpPr>
        <p:spPr>
          <a:xfrm>
            <a:off x="421646" y="763605"/>
            <a:ext cx="6400799" cy="2923877"/>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br>
              <a:rPr lang="en-US" sz="4400" dirty="0"/>
            </a:br>
            <a:endParaRPr lang="en-US" sz="2400" dirty="0"/>
          </a:p>
          <a:p>
            <a:endParaRPr lang="en-US" sz="2000" dirty="0"/>
          </a:p>
          <a:p>
            <a:pPr marL="1485900" lvl="2" indent="-571500">
              <a:buSzPct val="150000"/>
              <a:buBlip>
                <a:blip r:embed="rId14">
                  <a:extLst>
                    <a:ext uri="{96DAC541-7B7A-43D3-8B79-37D633B846F1}">
                      <asvg:svgBlip xmlns:asvg="http://schemas.microsoft.com/office/drawing/2016/SVG/main" r:embed="rId15"/>
                    </a:ext>
                  </a:extLst>
                </a:blip>
              </a:buBlip>
            </a:pPr>
            <a:r>
              <a:rPr lang="en-US" sz="3200" b="1" spc="200" dirty="0">
                <a:solidFill>
                  <a:srgbClr val="FF0000"/>
                </a:solidFill>
              </a:rPr>
              <a:t>Intense</a:t>
            </a:r>
            <a:br>
              <a:rPr lang="en-US" sz="3200" b="1" spc="200" dirty="0">
                <a:solidFill>
                  <a:srgbClr val="FF0000"/>
                </a:solidFill>
              </a:rPr>
            </a:br>
            <a:br>
              <a:rPr lang="en-US" sz="3200" spc="200" dirty="0">
                <a:solidFill>
                  <a:srgbClr val="FF0000"/>
                </a:solidFill>
              </a:rPr>
            </a:br>
            <a:endParaRPr lang="en-US" sz="3200" spc="200" dirty="0">
              <a:solidFill>
                <a:srgbClr val="FF0000"/>
              </a:solidFill>
            </a:endParaRPr>
          </a:p>
        </p:txBody>
      </p:sp>
    </p:spTree>
    <p:extLst>
      <p:ext uri="{BB962C8B-B14F-4D97-AF65-F5344CB8AC3E}">
        <p14:creationId xmlns:p14="http://schemas.microsoft.com/office/powerpoint/2010/main" val="421035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6" name="Picture 25" descr="A child and child standing on a sidewalk&#10;&#10;Description automatically generated">
            <a:extLst>
              <a:ext uri="{FF2B5EF4-FFF2-40B4-BE49-F238E27FC236}">
                <a16:creationId xmlns:a16="http://schemas.microsoft.com/office/drawing/2014/main" id="{116BA27E-DB63-9A4D-E7EA-A6C4F1A7AAE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910110" y="3614725"/>
            <a:ext cx="1985676" cy="2952508"/>
          </a:xfrm>
          <a:prstGeom prst="rect">
            <a:avLst/>
          </a:prstGeom>
        </p:spPr>
      </p:pic>
      <p:pic>
        <p:nvPicPr>
          <p:cNvPr id="29" name="Picture 28" descr="A blue and gold wrapped present&#10;&#10;Description automatically generated">
            <a:extLst>
              <a:ext uri="{FF2B5EF4-FFF2-40B4-BE49-F238E27FC236}">
                <a16:creationId xmlns:a16="http://schemas.microsoft.com/office/drawing/2014/main" id="{09AFD1F7-C9C0-CF90-DBEA-C045B110C67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167" b="94750" l="4250" r="91917">
                        <a14:foregroundMark x1="4250" y1="32083" x2="37000" y2="24750"/>
                        <a14:foregroundMark x1="37000" y1="24750" x2="37667" y2="24333"/>
                        <a14:foregroundMark x1="46167" y1="43750" x2="46833" y2="19833"/>
                        <a14:foregroundMark x1="71833" y1="42333" x2="63083" y2="15583"/>
                        <a14:foregroundMark x1="81000" y1="22583" x2="78083" y2="7583"/>
                        <a14:foregroundMark x1="78083" y1="7583" x2="27000" y2="10000"/>
                        <a14:foregroundMark x1="27000" y1="10000" x2="19417" y2="26167"/>
                        <a14:foregroundMark x1="85583" y1="20167" x2="88917" y2="59333"/>
                        <a14:foregroundMark x1="88917" y1="59333" x2="82750" y2="78333"/>
                        <a14:foregroundMark x1="82750" y1="78333" x2="70417" y2="94833"/>
                        <a14:foregroundMark x1="34500" y1="1167" x2="34167" y2="8917"/>
                        <a14:foregroundMark x1="91917" y1="25750" x2="90167" y2="6591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rot="638737">
            <a:off x="9871138" y="5740923"/>
            <a:ext cx="826819" cy="826819"/>
          </a:xfrm>
          <a:prstGeom prst="rect">
            <a:avLst/>
          </a:prstGeom>
        </p:spPr>
      </p:pic>
      <p:grpSp>
        <p:nvGrpSpPr>
          <p:cNvPr id="9" name="Group 8">
            <a:extLst>
              <a:ext uri="{FF2B5EF4-FFF2-40B4-BE49-F238E27FC236}">
                <a16:creationId xmlns:a16="http://schemas.microsoft.com/office/drawing/2014/main" id="{CB836EB2-1D6F-EB91-C7E6-289391F383FF}"/>
              </a:ext>
            </a:extLst>
          </p:cNvPr>
          <p:cNvGrpSpPr/>
          <p:nvPr/>
        </p:nvGrpSpPr>
        <p:grpSpPr>
          <a:xfrm>
            <a:off x="6954270" y="2371607"/>
            <a:ext cx="2969256" cy="1987002"/>
            <a:chOff x="637315" y="1701671"/>
            <a:chExt cx="4382280" cy="2823882"/>
          </a:xfrm>
        </p:grpSpPr>
        <p:pic>
          <p:nvPicPr>
            <p:cNvPr id="10" name="Picture 9" descr="A person and person talking to each other&#10;&#10;Description automatically generated">
              <a:extLst>
                <a:ext uri="{FF2B5EF4-FFF2-40B4-BE49-F238E27FC236}">
                  <a16:creationId xmlns:a16="http://schemas.microsoft.com/office/drawing/2014/main" id="{88DE8625-0A98-4C1C-4CAB-388B892847A7}"/>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l="47171" r="4408"/>
            <a:stretch/>
          </p:blipFill>
          <p:spPr>
            <a:xfrm>
              <a:off x="2405742" y="1701671"/>
              <a:ext cx="2613853" cy="2823882"/>
            </a:xfrm>
            <a:prstGeom prst="rect">
              <a:avLst/>
            </a:prstGeom>
          </p:spPr>
        </p:pic>
        <p:pic>
          <p:nvPicPr>
            <p:cNvPr id="11" name="Picture 10" descr="A person and person talking to each other&#10;&#10;Description automatically generated">
              <a:extLst>
                <a:ext uri="{FF2B5EF4-FFF2-40B4-BE49-F238E27FC236}">
                  <a16:creationId xmlns:a16="http://schemas.microsoft.com/office/drawing/2014/main" id="{7D9495BC-867D-4A1D-86D7-A1CA3F25898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r="59257"/>
            <a:stretch/>
          </p:blipFill>
          <p:spPr>
            <a:xfrm>
              <a:off x="637315" y="1701671"/>
              <a:ext cx="2199375" cy="2823882"/>
            </a:xfrm>
            <a:prstGeom prst="rect">
              <a:avLst/>
            </a:prstGeom>
          </p:spPr>
        </p:pic>
      </p:grpSp>
      <p:pic>
        <p:nvPicPr>
          <p:cNvPr id="12" name="Picture 11" descr="A red and white santa hat&#10;&#10;Description automatically generated">
            <a:extLst>
              <a:ext uri="{FF2B5EF4-FFF2-40B4-BE49-F238E27FC236}">
                <a16:creationId xmlns:a16="http://schemas.microsoft.com/office/drawing/2014/main" id="{B1EA79B8-0E01-2F48-D446-FA2432881FD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904790" y="2275468"/>
            <a:ext cx="886911" cy="838033"/>
          </a:xfrm>
          <a:prstGeom prst="rect">
            <a:avLst/>
          </a:prstGeom>
        </p:spPr>
      </p:pic>
      <p:pic>
        <p:nvPicPr>
          <p:cNvPr id="13" name="Picture 12" descr="A red and white santa hat&#10;&#10;Description automatically generated">
            <a:extLst>
              <a:ext uri="{FF2B5EF4-FFF2-40B4-BE49-F238E27FC236}">
                <a16:creationId xmlns:a16="http://schemas.microsoft.com/office/drawing/2014/main" id="{8FF73BB3-F27A-B21F-2941-22158F1D681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7035418" y="2187863"/>
            <a:ext cx="886911" cy="838033"/>
          </a:xfrm>
          <a:prstGeom prst="rect">
            <a:avLst/>
          </a:prstGeom>
        </p:spPr>
      </p:pic>
      <p:sp>
        <p:nvSpPr>
          <p:cNvPr id="4" name="TextBox 3">
            <a:extLst>
              <a:ext uri="{FF2B5EF4-FFF2-40B4-BE49-F238E27FC236}">
                <a16:creationId xmlns:a16="http://schemas.microsoft.com/office/drawing/2014/main" id="{A024A30D-3052-AA7C-D9BD-079ABBB7E89B}"/>
              </a:ext>
            </a:extLst>
          </p:cNvPr>
          <p:cNvSpPr txBox="1"/>
          <p:nvPr/>
        </p:nvSpPr>
        <p:spPr>
          <a:xfrm>
            <a:off x="421646" y="763605"/>
            <a:ext cx="6400799" cy="4401205"/>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br>
              <a:rPr lang="en-US" sz="4400" dirty="0"/>
            </a:br>
            <a:endParaRPr lang="en-US" sz="2400" dirty="0"/>
          </a:p>
          <a:p>
            <a:endParaRPr lang="en-US" sz="2000" dirty="0"/>
          </a:p>
          <a:p>
            <a:pPr marL="1485900" lvl="2" indent="-571500">
              <a:buSzPct val="150000"/>
              <a:buBlip>
                <a:blip r:embed="rId14">
                  <a:extLst>
                    <a:ext uri="{96DAC541-7B7A-43D3-8B79-37D633B846F1}">
                      <asvg:svgBlip xmlns:asvg="http://schemas.microsoft.com/office/drawing/2016/SVG/main" r:embed="rId15"/>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16">
                  <a:extLst>
                    <a:ext uri="{96DAC541-7B7A-43D3-8B79-37D633B846F1}">
                      <asvg:svgBlip xmlns:asvg="http://schemas.microsoft.com/office/drawing/2016/SVG/main" r:embed="rId17"/>
                    </a:ext>
                  </a:extLst>
                </a:blip>
              </a:buBlip>
            </a:pPr>
            <a:r>
              <a:rPr lang="en-US" sz="3200" b="1" spc="200" dirty="0">
                <a:solidFill>
                  <a:srgbClr val="FF0000"/>
                </a:solidFill>
              </a:rPr>
              <a:t>Uncertain</a:t>
            </a:r>
            <a:br>
              <a:rPr lang="en-US" sz="3200" spc="200" dirty="0">
                <a:solidFill>
                  <a:schemeClr val="accent1">
                    <a:lumMod val="75000"/>
                  </a:schemeClr>
                </a:solidFill>
              </a:rPr>
            </a:br>
            <a:br>
              <a:rPr lang="en-US" sz="3200" b="1" spc="200" dirty="0">
                <a:solidFill>
                  <a:srgbClr val="FF0000"/>
                </a:solidFill>
              </a:rPr>
            </a:br>
            <a:br>
              <a:rPr lang="en-US" sz="3200" spc="200" dirty="0">
                <a:solidFill>
                  <a:srgbClr val="FF0000"/>
                </a:solidFill>
              </a:rPr>
            </a:br>
            <a:endParaRPr lang="en-US" sz="3200" spc="200" dirty="0">
              <a:solidFill>
                <a:srgbClr val="FF0000"/>
              </a:solidFill>
            </a:endParaRPr>
          </a:p>
        </p:txBody>
      </p:sp>
    </p:spTree>
    <p:extLst>
      <p:ext uri="{BB962C8B-B14F-4D97-AF65-F5344CB8AC3E}">
        <p14:creationId xmlns:p14="http://schemas.microsoft.com/office/powerpoint/2010/main" val="652838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6" name="Picture 25" descr="A child and child standing on a sidewalk&#10;&#10;Description automatically generated">
            <a:extLst>
              <a:ext uri="{FF2B5EF4-FFF2-40B4-BE49-F238E27FC236}">
                <a16:creationId xmlns:a16="http://schemas.microsoft.com/office/drawing/2014/main" id="{116BA27E-DB63-9A4D-E7EA-A6C4F1A7AAE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910110" y="3614725"/>
            <a:ext cx="1985676" cy="2952508"/>
          </a:xfrm>
          <a:prstGeom prst="rect">
            <a:avLst/>
          </a:prstGeom>
        </p:spPr>
      </p:pic>
      <p:pic>
        <p:nvPicPr>
          <p:cNvPr id="29" name="Picture 28" descr="A blue and gold wrapped present&#10;&#10;Description automatically generated">
            <a:extLst>
              <a:ext uri="{FF2B5EF4-FFF2-40B4-BE49-F238E27FC236}">
                <a16:creationId xmlns:a16="http://schemas.microsoft.com/office/drawing/2014/main" id="{09AFD1F7-C9C0-CF90-DBEA-C045B110C67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167" b="94750" l="4250" r="91917">
                        <a14:foregroundMark x1="4250" y1="32083" x2="37000" y2="24750"/>
                        <a14:foregroundMark x1="37000" y1="24750" x2="37667" y2="24333"/>
                        <a14:foregroundMark x1="46167" y1="43750" x2="46833" y2="19833"/>
                        <a14:foregroundMark x1="71833" y1="42333" x2="63083" y2="15583"/>
                        <a14:foregroundMark x1="81000" y1="22583" x2="78083" y2="7583"/>
                        <a14:foregroundMark x1="78083" y1="7583" x2="27000" y2="10000"/>
                        <a14:foregroundMark x1="27000" y1="10000" x2="19417" y2="26167"/>
                        <a14:foregroundMark x1="85583" y1="20167" x2="88917" y2="59333"/>
                        <a14:foregroundMark x1="88917" y1="59333" x2="82750" y2="78333"/>
                        <a14:foregroundMark x1="82750" y1="78333" x2="70417" y2="94833"/>
                        <a14:foregroundMark x1="34500" y1="1167" x2="34167" y2="8917"/>
                        <a14:foregroundMark x1="91917" y1="25750" x2="90167" y2="6591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rot="638737">
            <a:off x="9871138" y="5740923"/>
            <a:ext cx="826819" cy="826819"/>
          </a:xfrm>
          <a:prstGeom prst="rect">
            <a:avLst/>
          </a:prstGeom>
        </p:spPr>
      </p:pic>
      <p:grpSp>
        <p:nvGrpSpPr>
          <p:cNvPr id="9" name="Group 8">
            <a:extLst>
              <a:ext uri="{FF2B5EF4-FFF2-40B4-BE49-F238E27FC236}">
                <a16:creationId xmlns:a16="http://schemas.microsoft.com/office/drawing/2014/main" id="{CB836EB2-1D6F-EB91-C7E6-289391F383FF}"/>
              </a:ext>
            </a:extLst>
          </p:cNvPr>
          <p:cNvGrpSpPr/>
          <p:nvPr/>
        </p:nvGrpSpPr>
        <p:grpSpPr>
          <a:xfrm>
            <a:off x="6954270" y="2371607"/>
            <a:ext cx="2969256" cy="1987002"/>
            <a:chOff x="637315" y="1701671"/>
            <a:chExt cx="4382280" cy="2823882"/>
          </a:xfrm>
        </p:grpSpPr>
        <p:pic>
          <p:nvPicPr>
            <p:cNvPr id="10" name="Picture 9" descr="A person and person talking to each other&#10;&#10;Description automatically generated">
              <a:extLst>
                <a:ext uri="{FF2B5EF4-FFF2-40B4-BE49-F238E27FC236}">
                  <a16:creationId xmlns:a16="http://schemas.microsoft.com/office/drawing/2014/main" id="{88DE8625-0A98-4C1C-4CAB-388B892847A7}"/>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l="47171" r="4408"/>
            <a:stretch/>
          </p:blipFill>
          <p:spPr>
            <a:xfrm>
              <a:off x="2405742" y="1701671"/>
              <a:ext cx="2613853" cy="2823882"/>
            </a:xfrm>
            <a:prstGeom prst="rect">
              <a:avLst/>
            </a:prstGeom>
          </p:spPr>
        </p:pic>
        <p:pic>
          <p:nvPicPr>
            <p:cNvPr id="11" name="Picture 10" descr="A person and person talking to each other&#10;&#10;Description automatically generated">
              <a:extLst>
                <a:ext uri="{FF2B5EF4-FFF2-40B4-BE49-F238E27FC236}">
                  <a16:creationId xmlns:a16="http://schemas.microsoft.com/office/drawing/2014/main" id="{7D9495BC-867D-4A1D-86D7-A1CA3F25898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r="59257"/>
            <a:stretch/>
          </p:blipFill>
          <p:spPr>
            <a:xfrm>
              <a:off x="637315" y="1701671"/>
              <a:ext cx="2199375" cy="2823882"/>
            </a:xfrm>
            <a:prstGeom prst="rect">
              <a:avLst/>
            </a:prstGeom>
          </p:spPr>
        </p:pic>
      </p:grpSp>
      <p:pic>
        <p:nvPicPr>
          <p:cNvPr id="12" name="Picture 11" descr="A red and white santa hat&#10;&#10;Description automatically generated">
            <a:extLst>
              <a:ext uri="{FF2B5EF4-FFF2-40B4-BE49-F238E27FC236}">
                <a16:creationId xmlns:a16="http://schemas.microsoft.com/office/drawing/2014/main" id="{B1EA79B8-0E01-2F48-D446-FA2432881FD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904790" y="2275468"/>
            <a:ext cx="886911" cy="838033"/>
          </a:xfrm>
          <a:prstGeom prst="rect">
            <a:avLst/>
          </a:prstGeom>
        </p:spPr>
      </p:pic>
      <p:pic>
        <p:nvPicPr>
          <p:cNvPr id="13" name="Picture 12" descr="A red and white santa hat&#10;&#10;Description automatically generated">
            <a:extLst>
              <a:ext uri="{FF2B5EF4-FFF2-40B4-BE49-F238E27FC236}">
                <a16:creationId xmlns:a16="http://schemas.microsoft.com/office/drawing/2014/main" id="{8FF73BB3-F27A-B21F-2941-22158F1D681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7035418" y="2187863"/>
            <a:ext cx="886911" cy="838033"/>
          </a:xfrm>
          <a:prstGeom prst="rect">
            <a:avLst/>
          </a:prstGeom>
        </p:spPr>
      </p:pic>
      <p:sp>
        <p:nvSpPr>
          <p:cNvPr id="4" name="TextBox 3">
            <a:extLst>
              <a:ext uri="{FF2B5EF4-FFF2-40B4-BE49-F238E27FC236}">
                <a16:creationId xmlns:a16="http://schemas.microsoft.com/office/drawing/2014/main" id="{A024A30D-3052-AA7C-D9BD-079ABBB7E89B}"/>
              </a:ext>
            </a:extLst>
          </p:cNvPr>
          <p:cNvSpPr txBox="1"/>
          <p:nvPr/>
        </p:nvSpPr>
        <p:spPr>
          <a:xfrm>
            <a:off x="421646" y="763605"/>
            <a:ext cx="6400799" cy="5386090"/>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br>
              <a:rPr lang="en-US" sz="4400" dirty="0"/>
            </a:br>
            <a:endParaRPr lang="en-US" sz="2400" dirty="0"/>
          </a:p>
          <a:p>
            <a:endParaRPr lang="en-US" sz="2000" dirty="0"/>
          </a:p>
          <a:p>
            <a:pPr marL="1485900" lvl="2" indent="-571500">
              <a:buSzPct val="150000"/>
              <a:buBlip>
                <a:blip r:embed="rId14">
                  <a:extLst>
                    <a:ext uri="{96DAC541-7B7A-43D3-8B79-37D633B846F1}">
                      <asvg:svgBlip xmlns:asvg="http://schemas.microsoft.com/office/drawing/2016/SVG/main" r:embed="rId15"/>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16">
                  <a:extLst>
                    <a:ext uri="{96DAC541-7B7A-43D3-8B79-37D633B846F1}">
                      <asvg:svgBlip xmlns:asvg="http://schemas.microsoft.com/office/drawing/2016/SVG/main" r:embed="rId17"/>
                    </a:ext>
                  </a:extLst>
                </a:blip>
              </a:buBlip>
            </a:pPr>
            <a:r>
              <a:rPr lang="en-US" sz="3200" b="1" spc="200" dirty="0">
                <a:solidFill>
                  <a:srgbClr val="FF0000"/>
                </a:solidFill>
              </a:rPr>
              <a:t>Uncertain</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8">
                  <a:extLst>
                    <a:ext uri="{96DAC541-7B7A-43D3-8B79-37D633B846F1}">
                      <asvg:svgBlip xmlns:asvg="http://schemas.microsoft.com/office/drawing/2016/SVG/main" r:embed="rId19"/>
                    </a:ext>
                  </a:extLst>
                </a:blip>
              </a:buBlip>
            </a:pPr>
            <a:r>
              <a:rPr lang="en-US" sz="3200" b="1" spc="200" dirty="0">
                <a:solidFill>
                  <a:srgbClr val="FF0000"/>
                </a:solidFill>
              </a:rPr>
              <a:t>Dynamic</a:t>
            </a:r>
            <a:br>
              <a:rPr lang="en-US" sz="3200" spc="200" dirty="0">
                <a:solidFill>
                  <a:schemeClr val="accent1">
                    <a:lumMod val="75000"/>
                  </a:schemeClr>
                </a:solidFill>
              </a:rPr>
            </a:br>
            <a:br>
              <a:rPr lang="en-US" sz="3200" b="1" spc="200" dirty="0">
                <a:solidFill>
                  <a:srgbClr val="FF0000"/>
                </a:solidFill>
              </a:rPr>
            </a:br>
            <a:br>
              <a:rPr lang="en-US" sz="3200" spc="200" dirty="0">
                <a:solidFill>
                  <a:srgbClr val="FF0000"/>
                </a:solidFill>
              </a:rPr>
            </a:br>
            <a:endParaRPr lang="en-US" sz="3200" spc="200" dirty="0">
              <a:solidFill>
                <a:srgbClr val="FF0000"/>
              </a:solidFill>
            </a:endParaRPr>
          </a:p>
        </p:txBody>
      </p:sp>
    </p:spTree>
    <p:extLst>
      <p:ext uri="{BB962C8B-B14F-4D97-AF65-F5344CB8AC3E}">
        <p14:creationId xmlns:p14="http://schemas.microsoft.com/office/powerpoint/2010/main" val="1186192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6" name="Picture 25" descr="A child and child standing on a sidewalk&#10;&#10;Description automatically generated">
            <a:extLst>
              <a:ext uri="{FF2B5EF4-FFF2-40B4-BE49-F238E27FC236}">
                <a16:creationId xmlns:a16="http://schemas.microsoft.com/office/drawing/2014/main" id="{116BA27E-DB63-9A4D-E7EA-A6C4F1A7AAE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910110" y="3614725"/>
            <a:ext cx="1985676" cy="2952508"/>
          </a:xfrm>
          <a:prstGeom prst="rect">
            <a:avLst/>
          </a:prstGeom>
        </p:spPr>
      </p:pic>
      <p:pic>
        <p:nvPicPr>
          <p:cNvPr id="29" name="Picture 28" descr="A blue and gold wrapped present&#10;&#10;Description automatically generated">
            <a:extLst>
              <a:ext uri="{FF2B5EF4-FFF2-40B4-BE49-F238E27FC236}">
                <a16:creationId xmlns:a16="http://schemas.microsoft.com/office/drawing/2014/main" id="{09AFD1F7-C9C0-CF90-DBEA-C045B110C67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167" b="94750" l="4250" r="91917">
                        <a14:foregroundMark x1="4250" y1="32083" x2="37000" y2="24750"/>
                        <a14:foregroundMark x1="37000" y1="24750" x2="37667" y2="24333"/>
                        <a14:foregroundMark x1="46167" y1="43750" x2="46833" y2="19833"/>
                        <a14:foregroundMark x1="71833" y1="42333" x2="63083" y2="15583"/>
                        <a14:foregroundMark x1="81000" y1="22583" x2="78083" y2="7583"/>
                        <a14:foregroundMark x1="78083" y1="7583" x2="27000" y2="10000"/>
                        <a14:foregroundMark x1="27000" y1="10000" x2="19417" y2="26167"/>
                        <a14:foregroundMark x1="85583" y1="20167" x2="88917" y2="59333"/>
                        <a14:foregroundMark x1="88917" y1="59333" x2="82750" y2="78333"/>
                        <a14:foregroundMark x1="82750" y1="78333" x2="70417" y2="94833"/>
                        <a14:foregroundMark x1="34500" y1="1167" x2="34167" y2="8917"/>
                        <a14:foregroundMark x1="91917" y1="25750" x2="90167" y2="6591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rot="638737">
            <a:off x="9871138" y="5740923"/>
            <a:ext cx="826819" cy="826819"/>
          </a:xfrm>
          <a:prstGeom prst="rect">
            <a:avLst/>
          </a:prstGeom>
        </p:spPr>
      </p:pic>
      <p:grpSp>
        <p:nvGrpSpPr>
          <p:cNvPr id="9" name="Group 8">
            <a:extLst>
              <a:ext uri="{FF2B5EF4-FFF2-40B4-BE49-F238E27FC236}">
                <a16:creationId xmlns:a16="http://schemas.microsoft.com/office/drawing/2014/main" id="{CB836EB2-1D6F-EB91-C7E6-289391F383FF}"/>
              </a:ext>
            </a:extLst>
          </p:cNvPr>
          <p:cNvGrpSpPr/>
          <p:nvPr/>
        </p:nvGrpSpPr>
        <p:grpSpPr>
          <a:xfrm>
            <a:off x="6954270" y="2371607"/>
            <a:ext cx="2969256" cy="1987002"/>
            <a:chOff x="637315" y="1701671"/>
            <a:chExt cx="4382280" cy="2823882"/>
          </a:xfrm>
        </p:grpSpPr>
        <p:pic>
          <p:nvPicPr>
            <p:cNvPr id="10" name="Picture 9" descr="A person and person talking to each other&#10;&#10;Description automatically generated">
              <a:extLst>
                <a:ext uri="{FF2B5EF4-FFF2-40B4-BE49-F238E27FC236}">
                  <a16:creationId xmlns:a16="http://schemas.microsoft.com/office/drawing/2014/main" id="{88DE8625-0A98-4C1C-4CAB-388B892847A7}"/>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l="47171" r="4408"/>
            <a:stretch/>
          </p:blipFill>
          <p:spPr>
            <a:xfrm>
              <a:off x="2405742" y="1701671"/>
              <a:ext cx="2613853" cy="2823882"/>
            </a:xfrm>
            <a:prstGeom prst="rect">
              <a:avLst/>
            </a:prstGeom>
          </p:spPr>
        </p:pic>
        <p:pic>
          <p:nvPicPr>
            <p:cNvPr id="11" name="Picture 10" descr="A person and person talking to each other&#10;&#10;Description automatically generated">
              <a:extLst>
                <a:ext uri="{FF2B5EF4-FFF2-40B4-BE49-F238E27FC236}">
                  <a16:creationId xmlns:a16="http://schemas.microsoft.com/office/drawing/2014/main" id="{7D9495BC-867D-4A1D-86D7-A1CA3F25898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r="59257"/>
            <a:stretch/>
          </p:blipFill>
          <p:spPr>
            <a:xfrm>
              <a:off x="637315" y="1701671"/>
              <a:ext cx="2199375" cy="2823882"/>
            </a:xfrm>
            <a:prstGeom prst="rect">
              <a:avLst/>
            </a:prstGeom>
          </p:spPr>
        </p:pic>
      </p:grpSp>
      <p:pic>
        <p:nvPicPr>
          <p:cNvPr id="12" name="Picture 11" descr="A red and white santa hat&#10;&#10;Description automatically generated">
            <a:extLst>
              <a:ext uri="{FF2B5EF4-FFF2-40B4-BE49-F238E27FC236}">
                <a16:creationId xmlns:a16="http://schemas.microsoft.com/office/drawing/2014/main" id="{B1EA79B8-0E01-2F48-D446-FA2432881FD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904790" y="2275468"/>
            <a:ext cx="886911" cy="838033"/>
          </a:xfrm>
          <a:prstGeom prst="rect">
            <a:avLst/>
          </a:prstGeom>
        </p:spPr>
      </p:pic>
      <p:pic>
        <p:nvPicPr>
          <p:cNvPr id="13" name="Picture 12" descr="A red and white santa hat&#10;&#10;Description automatically generated">
            <a:extLst>
              <a:ext uri="{FF2B5EF4-FFF2-40B4-BE49-F238E27FC236}">
                <a16:creationId xmlns:a16="http://schemas.microsoft.com/office/drawing/2014/main" id="{8FF73BB3-F27A-B21F-2941-22158F1D681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7035418" y="2187863"/>
            <a:ext cx="886911" cy="838033"/>
          </a:xfrm>
          <a:prstGeom prst="rect">
            <a:avLst/>
          </a:prstGeom>
        </p:spPr>
      </p:pic>
      <p:sp>
        <p:nvSpPr>
          <p:cNvPr id="4" name="TextBox 3">
            <a:extLst>
              <a:ext uri="{FF2B5EF4-FFF2-40B4-BE49-F238E27FC236}">
                <a16:creationId xmlns:a16="http://schemas.microsoft.com/office/drawing/2014/main" id="{A024A30D-3052-AA7C-D9BD-079ABBB7E89B}"/>
              </a:ext>
            </a:extLst>
          </p:cNvPr>
          <p:cNvSpPr txBox="1"/>
          <p:nvPr/>
        </p:nvSpPr>
        <p:spPr>
          <a:xfrm>
            <a:off x="421646" y="763605"/>
            <a:ext cx="6400799" cy="5940088"/>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br>
              <a:rPr lang="en-US" sz="4400" dirty="0"/>
            </a:br>
            <a:endParaRPr lang="en-US" sz="2400" dirty="0"/>
          </a:p>
          <a:p>
            <a:endParaRPr lang="en-US" sz="2000" dirty="0"/>
          </a:p>
          <a:p>
            <a:pPr marL="1485900" lvl="2" indent="-571500">
              <a:buSzPct val="150000"/>
              <a:buBlip>
                <a:blip r:embed="rId14">
                  <a:extLst>
                    <a:ext uri="{96DAC541-7B7A-43D3-8B79-37D633B846F1}">
                      <asvg:svgBlip xmlns:asvg="http://schemas.microsoft.com/office/drawing/2016/SVG/main" r:embed="rId15"/>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16">
                  <a:extLst>
                    <a:ext uri="{96DAC541-7B7A-43D3-8B79-37D633B846F1}">
                      <asvg:svgBlip xmlns:asvg="http://schemas.microsoft.com/office/drawing/2016/SVG/main" r:embed="rId17"/>
                    </a:ext>
                  </a:extLst>
                </a:blip>
              </a:buBlip>
            </a:pPr>
            <a:r>
              <a:rPr lang="en-US" sz="3200" b="1" spc="200" dirty="0">
                <a:solidFill>
                  <a:srgbClr val="FF0000"/>
                </a:solidFill>
              </a:rPr>
              <a:t>Uncertain</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8">
                  <a:extLst>
                    <a:ext uri="{96DAC541-7B7A-43D3-8B79-37D633B846F1}">
                      <asvg:svgBlip xmlns:asvg="http://schemas.microsoft.com/office/drawing/2016/SVG/main" r:embed="rId19"/>
                    </a:ext>
                  </a:extLst>
                </a:blip>
              </a:buBlip>
            </a:pPr>
            <a:r>
              <a:rPr lang="en-US" sz="3200" b="1" spc="200" dirty="0">
                <a:solidFill>
                  <a:srgbClr val="FF0000"/>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20">
                  <a:extLst>
                    <a:ext uri="{96DAC541-7B7A-43D3-8B79-37D633B846F1}">
                      <asvg:svgBlip xmlns:asvg="http://schemas.microsoft.com/office/drawing/2016/SVG/main" r:embed="rId21"/>
                    </a:ext>
                  </a:extLst>
                </a:blip>
              </a:buBlip>
            </a:pPr>
            <a:r>
              <a:rPr lang="en-US" sz="3200" b="1" spc="200" dirty="0">
                <a:solidFill>
                  <a:srgbClr val="FF0000"/>
                </a:solidFill>
              </a:rPr>
              <a:t>Complex</a:t>
            </a:r>
            <a:br>
              <a:rPr lang="en-US" sz="3200" b="1" spc="200" dirty="0">
                <a:solidFill>
                  <a:srgbClr val="FF0000"/>
                </a:solidFill>
              </a:rPr>
            </a:br>
            <a:br>
              <a:rPr lang="en-US" sz="3200" spc="200" dirty="0">
                <a:solidFill>
                  <a:srgbClr val="FF0000"/>
                </a:solidFill>
              </a:rPr>
            </a:br>
            <a:endParaRPr lang="en-US" sz="3200" spc="200" dirty="0">
              <a:solidFill>
                <a:srgbClr val="FF0000"/>
              </a:solidFill>
            </a:endParaRPr>
          </a:p>
        </p:txBody>
      </p:sp>
    </p:spTree>
    <p:extLst>
      <p:ext uri="{BB962C8B-B14F-4D97-AF65-F5344CB8AC3E}">
        <p14:creationId xmlns:p14="http://schemas.microsoft.com/office/powerpoint/2010/main" val="3241262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6" name="Picture 25" descr="A child and child standing on a sidewalk&#10;&#10;Description automatically generated">
            <a:extLst>
              <a:ext uri="{FF2B5EF4-FFF2-40B4-BE49-F238E27FC236}">
                <a16:creationId xmlns:a16="http://schemas.microsoft.com/office/drawing/2014/main" id="{116BA27E-DB63-9A4D-E7EA-A6C4F1A7AAE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910110" y="3614725"/>
            <a:ext cx="1985676" cy="2952508"/>
          </a:xfrm>
          <a:prstGeom prst="rect">
            <a:avLst/>
          </a:prstGeom>
        </p:spPr>
      </p:pic>
      <p:pic>
        <p:nvPicPr>
          <p:cNvPr id="29" name="Picture 28" descr="A blue and gold wrapped present&#10;&#10;Description automatically generated">
            <a:extLst>
              <a:ext uri="{FF2B5EF4-FFF2-40B4-BE49-F238E27FC236}">
                <a16:creationId xmlns:a16="http://schemas.microsoft.com/office/drawing/2014/main" id="{09AFD1F7-C9C0-CF90-DBEA-C045B110C67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167" b="94750" l="4250" r="91917">
                        <a14:foregroundMark x1="4250" y1="32083" x2="37000" y2="24750"/>
                        <a14:foregroundMark x1="37000" y1="24750" x2="37667" y2="24333"/>
                        <a14:foregroundMark x1="46167" y1="43750" x2="46833" y2="19833"/>
                        <a14:foregroundMark x1="71833" y1="42333" x2="63083" y2="15583"/>
                        <a14:foregroundMark x1="81000" y1="22583" x2="78083" y2="7583"/>
                        <a14:foregroundMark x1="78083" y1="7583" x2="27000" y2="10000"/>
                        <a14:foregroundMark x1="27000" y1="10000" x2="19417" y2="26167"/>
                        <a14:foregroundMark x1="85583" y1="20167" x2="88917" y2="59333"/>
                        <a14:foregroundMark x1="88917" y1="59333" x2="82750" y2="78333"/>
                        <a14:foregroundMark x1="82750" y1="78333" x2="70417" y2="94833"/>
                        <a14:foregroundMark x1="34500" y1="1167" x2="34167" y2="8917"/>
                        <a14:foregroundMark x1="91917" y1="25750" x2="90167" y2="6591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rot="638737">
            <a:off x="9871138" y="5740923"/>
            <a:ext cx="826819" cy="826819"/>
          </a:xfrm>
          <a:prstGeom prst="rect">
            <a:avLst/>
          </a:prstGeom>
        </p:spPr>
      </p:pic>
      <p:grpSp>
        <p:nvGrpSpPr>
          <p:cNvPr id="9" name="Group 8">
            <a:extLst>
              <a:ext uri="{FF2B5EF4-FFF2-40B4-BE49-F238E27FC236}">
                <a16:creationId xmlns:a16="http://schemas.microsoft.com/office/drawing/2014/main" id="{CB836EB2-1D6F-EB91-C7E6-289391F383FF}"/>
              </a:ext>
            </a:extLst>
          </p:cNvPr>
          <p:cNvGrpSpPr/>
          <p:nvPr/>
        </p:nvGrpSpPr>
        <p:grpSpPr>
          <a:xfrm>
            <a:off x="6954270" y="2371607"/>
            <a:ext cx="2969256" cy="1987002"/>
            <a:chOff x="637315" y="1701671"/>
            <a:chExt cx="4382280" cy="2823882"/>
          </a:xfrm>
        </p:grpSpPr>
        <p:pic>
          <p:nvPicPr>
            <p:cNvPr id="10" name="Picture 9" descr="A person and person talking to each other&#10;&#10;Description automatically generated">
              <a:extLst>
                <a:ext uri="{FF2B5EF4-FFF2-40B4-BE49-F238E27FC236}">
                  <a16:creationId xmlns:a16="http://schemas.microsoft.com/office/drawing/2014/main" id="{88DE8625-0A98-4C1C-4CAB-388B892847A7}"/>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l="47171" r="4408"/>
            <a:stretch/>
          </p:blipFill>
          <p:spPr>
            <a:xfrm>
              <a:off x="2405742" y="1701671"/>
              <a:ext cx="2613853" cy="2823882"/>
            </a:xfrm>
            <a:prstGeom prst="rect">
              <a:avLst/>
            </a:prstGeom>
          </p:spPr>
        </p:pic>
        <p:pic>
          <p:nvPicPr>
            <p:cNvPr id="11" name="Picture 10" descr="A person and person talking to each other&#10;&#10;Description automatically generated">
              <a:extLst>
                <a:ext uri="{FF2B5EF4-FFF2-40B4-BE49-F238E27FC236}">
                  <a16:creationId xmlns:a16="http://schemas.microsoft.com/office/drawing/2014/main" id="{7D9495BC-867D-4A1D-86D7-A1CA3F25898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rcRect r="59257"/>
            <a:stretch/>
          </p:blipFill>
          <p:spPr>
            <a:xfrm>
              <a:off x="637315" y="1701671"/>
              <a:ext cx="2199375" cy="2823882"/>
            </a:xfrm>
            <a:prstGeom prst="rect">
              <a:avLst/>
            </a:prstGeom>
          </p:spPr>
        </p:pic>
      </p:grpSp>
      <p:pic>
        <p:nvPicPr>
          <p:cNvPr id="12" name="Picture 11" descr="A red and white santa hat&#10;&#10;Description automatically generated">
            <a:extLst>
              <a:ext uri="{FF2B5EF4-FFF2-40B4-BE49-F238E27FC236}">
                <a16:creationId xmlns:a16="http://schemas.microsoft.com/office/drawing/2014/main" id="{B1EA79B8-0E01-2F48-D446-FA2432881FD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904790" y="2275468"/>
            <a:ext cx="886911" cy="838033"/>
          </a:xfrm>
          <a:prstGeom prst="rect">
            <a:avLst/>
          </a:prstGeom>
        </p:spPr>
      </p:pic>
      <p:pic>
        <p:nvPicPr>
          <p:cNvPr id="13" name="Picture 12" descr="A red and white santa hat&#10;&#10;Description automatically generated">
            <a:extLst>
              <a:ext uri="{FF2B5EF4-FFF2-40B4-BE49-F238E27FC236}">
                <a16:creationId xmlns:a16="http://schemas.microsoft.com/office/drawing/2014/main" id="{8FF73BB3-F27A-B21F-2941-22158F1D681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7035418" y="2187863"/>
            <a:ext cx="886911" cy="838033"/>
          </a:xfrm>
          <a:prstGeom prst="rect">
            <a:avLst/>
          </a:prstGeom>
        </p:spPr>
      </p:pic>
      <p:sp>
        <p:nvSpPr>
          <p:cNvPr id="4" name="TextBox 3">
            <a:extLst>
              <a:ext uri="{FF2B5EF4-FFF2-40B4-BE49-F238E27FC236}">
                <a16:creationId xmlns:a16="http://schemas.microsoft.com/office/drawing/2014/main" id="{A024A30D-3052-AA7C-D9BD-079ABBB7E89B}"/>
              </a:ext>
            </a:extLst>
          </p:cNvPr>
          <p:cNvSpPr txBox="1"/>
          <p:nvPr/>
        </p:nvSpPr>
        <p:spPr>
          <a:xfrm>
            <a:off x="421646" y="763605"/>
            <a:ext cx="6400799" cy="5940088"/>
          </a:xfrm>
          <a:prstGeom prst="rect">
            <a:avLst/>
          </a:prstGeom>
          <a:noFill/>
        </p:spPr>
        <p:txBody>
          <a:bodyPr wrap="square" rtlCol="0">
            <a:spAutoFit/>
          </a:bodyPr>
          <a:lstStyle/>
          <a:p>
            <a:r>
              <a:rPr lang="en-US" sz="4400" b="1" dirty="0">
                <a:solidFill>
                  <a:srgbClr val="FF0000"/>
                </a:solidFill>
              </a:rPr>
              <a:t>Events</a:t>
            </a:r>
            <a:r>
              <a:rPr lang="en-US" sz="4400" b="1" dirty="0"/>
              <a:t> in our lives can be</a:t>
            </a:r>
            <a:r>
              <a:rPr lang="en-US" sz="4400" dirty="0"/>
              <a:t>:</a:t>
            </a:r>
            <a:br>
              <a:rPr lang="en-US" sz="4400" dirty="0"/>
            </a:br>
            <a:endParaRPr lang="en-US" sz="2400" dirty="0"/>
          </a:p>
          <a:p>
            <a:endParaRPr lang="en-US" sz="2000" dirty="0"/>
          </a:p>
          <a:p>
            <a:pPr marL="1485900" lvl="2" indent="-571500">
              <a:buSzPct val="150000"/>
              <a:buBlip>
                <a:blip r:embed="rId14">
                  <a:extLst>
                    <a:ext uri="{96DAC541-7B7A-43D3-8B79-37D633B846F1}">
                      <asvg:svgBlip xmlns:asvg="http://schemas.microsoft.com/office/drawing/2016/SVG/main" r:embed="rId15"/>
                    </a:ext>
                  </a:extLst>
                </a:blip>
              </a:buBlip>
            </a:pPr>
            <a:r>
              <a:rPr lang="en-US" sz="3200" b="1" spc="200" dirty="0">
                <a:solidFill>
                  <a:srgbClr val="FF0000"/>
                </a:solidFill>
              </a:rPr>
              <a:t>Intense</a:t>
            </a:r>
          </a:p>
          <a:p>
            <a:pPr lvl="1"/>
            <a:endParaRPr lang="en-US" sz="3200" spc="200" dirty="0">
              <a:solidFill>
                <a:schemeClr val="accent1">
                  <a:lumMod val="75000"/>
                </a:schemeClr>
              </a:solidFill>
            </a:endParaRPr>
          </a:p>
          <a:p>
            <a:pPr marL="1485900" lvl="2" indent="-571500">
              <a:buSzPct val="150000"/>
              <a:buBlip>
                <a:blip r:embed="rId16">
                  <a:extLst>
                    <a:ext uri="{96DAC541-7B7A-43D3-8B79-37D633B846F1}">
                      <asvg:svgBlip xmlns:asvg="http://schemas.microsoft.com/office/drawing/2016/SVG/main" r:embed="rId17"/>
                    </a:ext>
                  </a:extLst>
                </a:blip>
              </a:buBlip>
            </a:pPr>
            <a:r>
              <a:rPr lang="en-US" sz="3200" b="1" spc="200" dirty="0">
                <a:solidFill>
                  <a:srgbClr val="FF0000"/>
                </a:solidFill>
              </a:rPr>
              <a:t>Uncertain</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18">
                  <a:extLst>
                    <a:ext uri="{96DAC541-7B7A-43D3-8B79-37D633B846F1}">
                      <asvg:svgBlip xmlns:asvg="http://schemas.microsoft.com/office/drawing/2016/SVG/main" r:embed="rId19"/>
                    </a:ext>
                  </a:extLst>
                </a:blip>
              </a:buBlip>
            </a:pPr>
            <a:r>
              <a:rPr lang="en-US" sz="3200" b="1" spc="200" dirty="0">
                <a:solidFill>
                  <a:srgbClr val="FF0000"/>
                </a:solidFill>
              </a:rPr>
              <a:t>Dynamic</a:t>
            </a:r>
            <a:br>
              <a:rPr lang="en-US" sz="3200" spc="200" dirty="0">
                <a:solidFill>
                  <a:schemeClr val="accent1">
                    <a:lumMod val="75000"/>
                  </a:schemeClr>
                </a:solidFill>
              </a:rPr>
            </a:br>
            <a:endParaRPr lang="en-US" sz="3200" spc="200" dirty="0">
              <a:solidFill>
                <a:schemeClr val="accent1">
                  <a:lumMod val="75000"/>
                </a:schemeClr>
              </a:solidFill>
            </a:endParaRPr>
          </a:p>
          <a:p>
            <a:pPr marL="1485900" lvl="2" indent="-571500">
              <a:buSzPct val="150000"/>
              <a:buBlip>
                <a:blip r:embed="rId20">
                  <a:extLst>
                    <a:ext uri="{96DAC541-7B7A-43D3-8B79-37D633B846F1}">
                      <asvg:svgBlip xmlns:asvg="http://schemas.microsoft.com/office/drawing/2016/SVG/main" r:embed="rId21"/>
                    </a:ext>
                  </a:extLst>
                </a:blip>
              </a:buBlip>
            </a:pPr>
            <a:r>
              <a:rPr lang="en-US" sz="3200" b="1" spc="200" dirty="0">
                <a:solidFill>
                  <a:srgbClr val="FF0000"/>
                </a:solidFill>
              </a:rPr>
              <a:t>Complex</a:t>
            </a:r>
            <a:br>
              <a:rPr lang="en-US" sz="3200" b="1" spc="200" dirty="0">
                <a:solidFill>
                  <a:srgbClr val="FF0000"/>
                </a:solidFill>
              </a:rPr>
            </a:br>
            <a:br>
              <a:rPr lang="en-US" sz="3200" spc="200" dirty="0">
                <a:solidFill>
                  <a:srgbClr val="FF0000"/>
                </a:solidFill>
              </a:rPr>
            </a:br>
            <a:endParaRPr lang="en-US" sz="3200" spc="200" dirty="0">
              <a:solidFill>
                <a:srgbClr val="FF0000"/>
              </a:solidFill>
            </a:endParaRPr>
          </a:p>
        </p:txBody>
      </p:sp>
    </p:spTree>
    <p:extLst>
      <p:ext uri="{BB962C8B-B14F-4D97-AF65-F5344CB8AC3E}">
        <p14:creationId xmlns:p14="http://schemas.microsoft.com/office/powerpoint/2010/main" val="3688393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22105-566C-AEF2-1456-EEF525499E5E}"/>
              </a:ext>
            </a:extLst>
          </p:cNvPr>
          <p:cNvPicPr>
            <a:picLocks noChangeAspect="1"/>
          </p:cNvPicPr>
          <p:nvPr/>
        </p:nvPicPr>
        <p:blipFill>
          <a:blip r:embed="rId3"/>
          <a:stretch>
            <a:fillRect/>
          </a:stretch>
        </p:blipFill>
        <p:spPr>
          <a:xfrm>
            <a:off x="244879" y="276528"/>
            <a:ext cx="6123987" cy="1812581"/>
          </a:xfrm>
          <a:prstGeom prst="rect">
            <a:avLst/>
          </a:prstGeom>
        </p:spPr>
      </p:pic>
      <p:pic>
        <p:nvPicPr>
          <p:cNvPr id="6" name="Picture 5" descr="A yellow and black pacman face&#10;&#10;Description automatically generated">
            <a:extLst>
              <a:ext uri="{FF2B5EF4-FFF2-40B4-BE49-F238E27FC236}">
                <a16:creationId xmlns:a16="http://schemas.microsoft.com/office/drawing/2014/main" id="{4E7D6C1C-0213-FD19-A223-CF937EF04939}"/>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251094" y="435397"/>
            <a:ext cx="1550442" cy="1550442"/>
          </a:xfrm>
          <a:prstGeom prst="rect">
            <a:avLst/>
          </a:prstGeom>
        </p:spPr>
      </p:pic>
      <p:sp>
        <p:nvSpPr>
          <p:cNvPr id="11" name="Oval 10">
            <a:extLst>
              <a:ext uri="{FF2B5EF4-FFF2-40B4-BE49-F238E27FC236}">
                <a16:creationId xmlns:a16="http://schemas.microsoft.com/office/drawing/2014/main" id="{12810CAA-14F3-B342-C007-F076047FD1D0}"/>
              </a:ext>
            </a:extLst>
          </p:cNvPr>
          <p:cNvSpPr/>
          <p:nvPr/>
        </p:nvSpPr>
        <p:spPr>
          <a:xfrm>
            <a:off x="1080153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D962934-E6FF-BD1F-D98B-E563CE1FA241}"/>
              </a:ext>
            </a:extLst>
          </p:cNvPr>
          <p:cNvSpPr/>
          <p:nvPr/>
        </p:nvSpPr>
        <p:spPr>
          <a:xfrm>
            <a:off x="1132300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83C4F9D-3DFA-4A2D-BA6E-68E772004A11}"/>
              </a:ext>
            </a:extLst>
          </p:cNvPr>
          <p:cNvGrpSpPr/>
          <p:nvPr/>
        </p:nvGrpSpPr>
        <p:grpSpPr>
          <a:xfrm>
            <a:off x="6762616" y="101812"/>
            <a:ext cx="2094728" cy="2012660"/>
            <a:chOff x="7488331" y="483797"/>
            <a:chExt cx="1398042" cy="1398042"/>
          </a:xfrm>
        </p:grpSpPr>
        <p:pic>
          <p:nvPicPr>
            <p:cNvPr id="10" name="Picture 9" descr="A red ghost with blue eyes&#10;&#10;Description automatically generated">
              <a:extLst>
                <a:ext uri="{FF2B5EF4-FFF2-40B4-BE49-F238E27FC236}">
                  <a16:creationId xmlns:a16="http://schemas.microsoft.com/office/drawing/2014/main" id="{D5546AE5-E68B-5C10-F346-FC2E34FBE3D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488331" y="483797"/>
              <a:ext cx="1398042" cy="1398042"/>
            </a:xfrm>
            <a:prstGeom prst="rect">
              <a:avLst/>
            </a:prstGeom>
          </p:spPr>
        </p:pic>
        <p:pic>
          <p:nvPicPr>
            <p:cNvPr id="20" name="Graphic 19" descr="Lightning bolt with solid fill">
              <a:extLst>
                <a:ext uri="{FF2B5EF4-FFF2-40B4-BE49-F238E27FC236}">
                  <a16:creationId xmlns:a16="http://schemas.microsoft.com/office/drawing/2014/main" id="{447D8774-7E68-A14C-FC74-F2C926273EC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81079" y="1254000"/>
              <a:ext cx="482349" cy="482349"/>
            </a:xfrm>
            <a:prstGeom prst="rect">
              <a:avLst/>
            </a:prstGeom>
          </p:spPr>
        </p:pic>
      </p:grpSp>
    </p:spTree>
    <p:extLst>
      <p:ext uri="{BB962C8B-B14F-4D97-AF65-F5344CB8AC3E}">
        <p14:creationId xmlns:p14="http://schemas.microsoft.com/office/powerpoint/2010/main" val="4267748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22105-566C-AEF2-1456-EEF525499E5E}"/>
              </a:ext>
            </a:extLst>
          </p:cNvPr>
          <p:cNvPicPr>
            <a:picLocks noChangeAspect="1"/>
          </p:cNvPicPr>
          <p:nvPr/>
        </p:nvPicPr>
        <p:blipFill>
          <a:blip r:embed="rId3"/>
          <a:stretch>
            <a:fillRect/>
          </a:stretch>
        </p:blipFill>
        <p:spPr>
          <a:xfrm>
            <a:off x="244879" y="276528"/>
            <a:ext cx="6123987" cy="1812581"/>
          </a:xfrm>
          <a:prstGeom prst="rect">
            <a:avLst/>
          </a:prstGeom>
        </p:spPr>
      </p:pic>
      <p:pic>
        <p:nvPicPr>
          <p:cNvPr id="6" name="Picture 5" descr="A yellow and black pacman face&#10;&#10;Description automatically generated">
            <a:extLst>
              <a:ext uri="{FF2B5EF4-FFF2-40B4-BE49-F238E27FC236}">
                <a16:creationId xmlns:a16="http://schemas.microsoft.com/office/drawing/2014/main" id="{4E7D6C1C-0213-FD19-A223-CF937EF04939}"/>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251094" y="435397"/>
            <a:ext cx="1550442" cy="1550442"/>
          </a:xfrm>
          <a:prstGeom prst="rect">
            <a:avLst/>
          </a:prstGeom>
        </p:spPr>
      </p:pic>
      <p:sp>
        <p:nvSpPr>
          <p:cNvPr id="11" name="Oval 10">
            <a:extLst>
              <a:ext uri="{FF2B5EF4-FFF2-40B4-BE49-F238E27FC236}">
                <a16:creationId xmlns:a16="http://schemas.microsoft.com/office/drawing/2014/main" id="{12810CAA-14F3-B342-C007-F076047FD1D0}"/>
              </a:ext>
            </a:extLst>
          </p:cNvPr>
          <p:cNvSpPr/>
          <p:nvPr/>
        </p:nvSpPr>
        <p:spPr>
          <a:xfrm>
            <a:off x="1080153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D962934-E6FF-BD1F-D98B-E563CE1FA241}"/>
              </a:ext>
            </a:extLst>
          </p:cNvPr>
          <p:cNvSpPr/>
          <p:nvPr/>
        </p:nvSpPr>
        <p:spPr>
          <a:xfrm>
            <a:off x="1132300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83C4F9D-3DFA-4A2D-BA6E-68E772004A11}"/>
              </a:ext>
            </a:extLst>
          </p:cNvPr>
          <p:cNvGrpSpPr/>
          <p:nvPr/>
        </p:nvGrpSpPr>
        <p:grpSpPr>
          <a:xfrm>
            <a:off x="6762616" y="101812"/>
            <a:ext cx="2094728" cy="2012660"/>
            <a:chOff x="7488331" y="483797"/>
            <a:chExt cx="1398042" cy="1398042"/>
          </a:xfrm>
        </p:grpSpPr>
        <p:pic>
          <p:nvPicPr>
            <p:cNvPr id="10" name="Picture 9" descr="A red ghost with blue eyes&#10;&#10;Description automatically generated">
              <a:extLst>
                <a:ext uri="{FF2B5EF4-FFF2-40B4-BE49-F238E27FC236}">
                  <a16:creationId xmlns:a16="http://schemas.microsoft.com/office/drawing/2014/main" id="{D5546AE5-E68B-5C10-F346-FC2E34FBE3D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488331" y="483797"/>
              <a:ext cx="1398042" cy="1398042"/>
            </a:xfrm>
            <a:prstGeom prst="rect">
              <a:avLst/>
            </a:prstGeom>
          </p:spPr>
        </p:pic>
        <p:pic>
          <p:nvPicPr>
            <p:cNvPr id="20" name="Graphic 19" descr="Lightning bolt with solid fill">
              <a:extLst>
                <a:ext uri="{FF2B5EF4-FFF2-40B4-BE49-F238E27FC236}">
                  <a16:creationId xmlns:a16="http://schemas.microsoft.com/office/drawing/2014/main" id="{447D8774-7E68-A14C-FC74-F2C926273EC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81079" y="1254000"/>
              <a:ext cx="482349" cy="482349"/>
            </a:xfrm>
            <a:prstGeom prst="rect">
              <a:avLst/>
            </a:prstGeom>
          </p:spPr>
        </p:pic>
      </p:grpSp>
      <p:pic>
        <p:nvPicPr>
          <p:cNvPr id="9" name="Picture 8">
            <a:extLst>
              <a:ext uri="{FF2B5EF4-FFF2-40B4-BE49-F238E27FC236}">
                <a16:creationId xmlns:a16="http://schemas.microsoft.com/office/drawing/2014/main" id="{0EFE6965-73ED-B8F2-1648-F3006BFEF1CA}"/>
              </a:ext>
            </a:extLst>
          </p:cNvPr>
          <p:cNvPicPr>
            <a:picLocks noChangeAspect="1"/>
          </p:cNvPicPr>
          <p:nvPr/>
        </p:nvPicPr>
        <p:blipFill>
          <a:blip r:embed="rId10"/>
          <a:stretch>
            <a:fillRect/>
          </a:stretch>
        </p:blipFill>
        <p:spPr>
          <a:xfrm>
            <a:off x="3979937" y="2902245"/>
            <a:ext cx="7660085" cy="1425659"/>
          </a:xfrm>
          <a:prstGeom prst="rect">
            <a:avLst/>
          </a:prstGeom>
        </p:spPr>
      </p:pic>
      <p:grpSp>
        <p:nvGrpSpPr>
          <p:cNvPr id="18" name="Group 17">
            <a:extLst>
              <a:ext uri="{FF2B5EF4-FFF2-40B4-BE49-F238E27FC236}">
                <a16:creationId xmlns:a16="http://schemas.microsoft.com/office/drawing/2014/main" id="{A99637F9-A6E7-1EB9-85FF-1C034E431155}"/>
              </a:ext>
            </a:extLst>
          </p:cNvPr>
          <p:cNvGrpSpPr/>
          <p:nvPr/>
        </p:nvGrpSpPr>
        <p:grpSpPr>
          <a:xfrm>
            <a:off x="346479" y="2403977"/>
            <a:ext cx="3354058" cy="2422193"/>
            <a:chOff x="353469" y="2345245"/>
            <a:chExt cx="2867847" cy="2129078"/>
          </a:xfrm>
        </p:grpSpPr>
        <p:pic>
          <p:nvPicPr>
            <p:cNvPr id="14" name="Picture 13" descr="A person's legs on a ledge above a city&#10;&#10;Description automatically generated">
              <a:extLst>
                <a:ext uri="{FF2B5EF4-FFF2-40B4-BE49-F238E27FC236}">
                  <a16:creationId xmlns:a16="http://schemas.microsoft.com/office/drawing/2014/main" id="{21D1C546-61AD-95C3-B45D-FE5BA5F31019}"/>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18421" r="18421"/>
            <a:stretch/>
          </p:blipFill>
          <p:spPr>
            <a:xfrm>
              <a:off x="353469" y="2345245"/>
              <a:ext cx="1064539" cy="1064539"/>
            </a:xfrm>
            <a:prstGeom prst="rect">
              <a:avLst/>
            </a:prstGeom>
          </p:spPr>
        </p:pic>
        <p:pic>
          <p:nvPicPr>
            <p:cNvPr id="16" name="Picture 15" descr="A large spider on a wall&#10;&#10;Description automatically generated">
              <a:extLst>
                <a:ext uri="{FF2B5EF4-FFF2-40B4-BE49-F238E27FC236}">
                  <a16:creationId xmlns:a16="http://schemas.microsoft.com/office/drawing/2014/main" id="{1F67F0E4-892D-7AFA-ED46-CF9E91229782}"/>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5855" r="5855"/>
            <a:stretch/>
          </p:blipFill>
          <p:spPr>
            <a:xfrm>
              <a:off x="1255123" y="2825003"/>
              <a:ext cx="1064539" cy="1064539"/>
            </a:xfrm>
            <a:prstGeom prst="rect">
              <a:avLst/>
            </a:prstGeom>
          </p:spPr>
        </p:pic>
        <p:pic>
          <p:nvPicPr>
            <p:cNvPr id="17" name="Picture 16">
              <a:extLst>
                <a:ext uri="{FF2B5EF4-FFF2-40B4-BE49-F238E27FC236}">
                  <a16:creationId xmlns:a16="http://schemas.microsoft.com/office/drawing/2014/main" id="{5438BDD7-674C-FB9A-C783-2ABBEC4C488F}"/>
                </a:ext>
              </a:extLst>
            </p:cNvPr>
            <p:cNvPicPr>
              <a:picLocks noChangeAspect="1"/>
            </p:cNvPicPr>
            <p:nvPr/>
          </p:nvPicPr>
          <p:blipFill rotWithShape="1">
            <a:blip r:embed="rId15"/>
            <a:srcRect l="21474" t="-692" r="13230" b="9743"/>
            <a:stretch/>
          </p:blipFill>
          <p:spPr>
            <a:xfrm>
              <a:off x="2156777" y="3409784"/>
              <a:ext cx="1064539" cy="1064539"/>
            </a:xfrm>
            <a:prstGeom prst="rect">
              <a:avLst/>
            </a:prstGeom>
          </p:spPr>
        </p:pic>
      </p:grpSp>
    </p:spTree>
    <p:extLst>
      <p:ext uri="{BB962C8B-B14F-4D97-AF65-F5344CB8AC3E}">
        <p14:creationId xmlns:p14="http://schemas.microsoft.com/office/powerpoint/2010/main" val="1833044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22105-566C-AEF2-1456-EEF525499E5E}"/>
              </a:ext>
            </a:extLst>
          </p:cNvPr>
          <p:cNvPicPr>
            <a:picLocks noChangeAspect="1"/>
          </p:cNvPicPr>
          <p:nvPr/>
        </p:nvPicPr>
        <p:blipFill>
          <a:blip r:embed="rId3"/>
          <a:stretch>
            <a:fillRect/>
          </a:stretch>
        </p:blipFill>
        <p:spPr>
          <a:xfrm>
            <a:off x="244879" y="276528"/>
            <a:ext cx="6123987" cy="1812581"/>
          </a:xfrm>
          <a:prstGeom prst="rect">
            <a:avLst/>
          </a:prstGeom>
        </p:spPr>
      </p:pic>
      <p:pic>
        <p:nvPicPr>
          <p:cNvPr id="6" name="Picture 5" descr="A yellow and black pacman face&#10;&#10;Description automatically generated">
            <a:extLst>
              <a:ext uri="{FF2B5EF4-FFF2-40B4-BE49-F238E27FC236}">
                <a16:creationId xmlns:a16="http://schemas.microsoft.com/office/drawing/2014/main" id="{4E7D6C1C-0213-FD19-A223-CF937EF04939}"/>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251094" y="435397"/>
            <a:ext cx="1550442" cy="1550442"/>
          </a:xfrm>
          <a:prstGeom prst="rect">
            <a:avLst/>
          </a:prstGeom>
        </p:spPr>
      </p:pic>
      <p:sp>
        <p:nvSpPr>
          <p:cNvPr id="11" name="Oval 10">
            <a:extLst>
              <a:ext uri="{FF2B5EF4-FFF2-40B4-BE49-F238E27FC236}">
                <a16:creationId xmlns:a16="http://schemas.microsoft.com/office/drawing/2014/main" id="{12810CAA-14F3-B342-C007-F076047FD1D0}"/>
              </a:ext>
            </a:extLst>
          </p:cNvPr>
          <p:cNvSpPr/>
          <p:nvPr/>
        </p:nvSpPr>
        <p:spPr>
          <a:xfrm>
            <a:off x="1080153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D962934-E6FF-BD1F-D98B-E563CE1FA241}"/>
              </a:ext>
            </a:extLst>
          </p:cNvPr>
          <p:cNvSpPr/>
          <p:nvPr/>
        </p:nvSpPr>
        <p:spPr>
          <a:xfrm>
            <a:off x="11323006" y="1059742"/>
            <a:ext cx="304800" cy="3017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83C4F9D-3DFA-4A2D-BA6E-68E772004A11}"/>
              </a:ext>
            </a:extLst>
          </p:cNvPr>
          <p:cNvGrpSpPr/>
          <p:nvPr/>
        </p:nvGrpSpPr>
        <p:grpSpPr>
          <a:xfrm>
            <a:off x="6762616" y="101812"/>
            <a:ext cx="2094728" cy="2012660"/>
            <a:chOff x="7488331" y="483797"/>
            <a:chExt cx="1398042" cy="1398042"/>
          </a:xfrm>
        </p:grpSpPr>
        <p:pic>
          <p:nvPicPr>
            <p:cNvPr id="10" name="Picture 9" descr="A red ghost with blue eyes&#10;&#10;Description automatically generated">
              <a:extLst>
                <a:ext uri="{FF2B5EF4-FFF2-40B4-BE49-F238E27FC236}">
                  <a16:creationId xmlns:a16="http://schemas.microsoft.com/office/drawing/2014/main" id="{D5546AE5-E68B-5C10-F346-FC2E34FBE3D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488331" y="483797"/>
              <a:ext cx="1398042" cy="1398042"/>
            </a:xfrm>
            <a:prstGeom prst="rect">
              <a:avLst/>
            </a:prstGeom>
          </p:spPr>
        </p:pic>
        <p:pic>
          <p:nvPicPr>
            <p:cNvPr id="20" name="Graphic 19" descr="Lightning bolt with solid fill">
              <a:extLst>
                <a:ext uri="{FF2B5EF4-FFF2-40B4-BE49-F238E27FC236}">
                  <a16:creationId xmlns:a16="http://schemas.microsoft.com/office/drawing/2014/main" id="{447D8774-7E68-A14C-FC74-F2C926273EC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81079" y="1254000"/>
              <a:ext cx="482349" cy="482349"/>
            </a:xfrm>
            <a:prstGeom prst="rect">
              <a:avLst/>
            </a:prstGeom>
          </p:spPr>
        </p:pic>
      </p:grpSp>
      <p:pic>
        <p:nvPicPr>
          <p:cNvPr id="2" name="Picture 8" descr="PHOTOS: Terror Behind The Walls at Eastern State Penitentiary">
            <a:extLst>
              <a:ext uri="{FF2B5EF4-FFF2-40B4-BE49-F238E27FC236}">
                <a16:creationId xmlns:a16="http://schemas.microsoft.com/office/drawing/2014/main" id="{EAB1517D-5E43-2CCE-0A9F-41DC59D198D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6952" r="4198" b="-4"/>
          <a:stretch/>
        </p:blipFill>
        <p:spPr bwMode="auto">
          <a:xfrm>
            <a:off x="7941162" y="4962304"/>
            <a:ext cx="2010961" cy="17024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Sneak Peek: Terror Behind the Walls 2014 | AL DÍA News">
            <a:extLst>
              <a:ext uri="{FF2B5EF4-FFF2-40B4-BE49-F238E27FC236}">
                <a16:creationId xmlns:a16="http://schemas.microsoft.com/office/drawing/2014/main" id="{928C9C6D-04DE-006C-5BB5-EC5E2EEB0D6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639" r="3617" b="2"/>
          <a:stretch/>
        </p:blipFill>
        <p:spPr bwMode="auto">
          <a:xfrm>
            <a:off x="5850546" y="4963715"/>
            <a:ext cx="2016501" cy="1699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Should Kids Go to Terror Behind the Walls? - MK Memo - October ...">
            <a:extLst>
              <a:ext uri="{FF2B5EF4-FFF2-40B4-BE49-F238E27FC236}">
                <a16:creationId xmlns:a16="http://schemas.microsoft.com/office/drawing/2014/main" id="{649381DB-37CE-4DF2-7F1F-87AB3EDD1F4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4712" r="3" b="28780"/>
          <a:stretch/>
        </p:blipFill>
        <p:spPr bwMode="auto">
          <a:xfrm>
            <a:off x="3765439" y="4962303"/>
            <a:ext cx="2010961" cy="17024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HOTOS: Terror Behind the Walls in Philly is extra trippy for 2019 ...">
            <a:extLst>
              <a:ext uri="{FF2B5EF4-FFF2-40B4-BE49-F238E27FC236}">
                <a16:creationId xmlns:a16="http://schemas.microsoft.com/office/drawing/2014/main" id="{398C46EF-706D-A9F4-B443-8E3887988681}"/>
              </a:ext>
            </a:extLst>
          </p:cNvPr>
          <p:cNvPicPr>
            <a:picLocks noChangeAspect="1" noChangeArrowheads="1"/>
          </p:cNvPicPr>
          <p:nvPr/>
        </p:nvPicPr>
        <p:blipFill rotWithShape="1">
          <a:blip r:embed="rId13" cstate="hqprint">
            <a:extLst>
              <a:ext uri="{28A0092B-C50C-407E-A947-70E740481C1C}">
                <a14:useLocalDpi xmlns:a14="http://schemas.microsoft.com/office/drawing/2010/main" val="0"/>
              </a:ext>
            </a:extLst>
          </a:blip>
          <a:srcRect l="11652" r="-3" b="-3"/>
          <a:stretch/>
        </p:blipFill>
        <p:spPr bwMode="auto">
          <a:xfrm>
            <a:off x="10026315" y="4965123"/>
            <a:ext cx="2005443" cy="17024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3794C8B-F9F5-2130-3727-AD7A8DB469D7}"/>
              </a:ext>
            </a:extLst>
          </p:cNvPr>
          <p:cNvGrpSpPr>
            <a:grpSpLocks noChangeAspect="1"/>
          </p:cNvGrpSpPr>
          <p:nvPr/>
        </p:nvGrpSpPr>
        <p:grpSpPr>
          <a:xfrm rot="20985182">
            <a:off x="-11862842" y="1477763"/>
            <a:ext cx="2087424" cy="4412656"/>
            <a:chOff x="-2549825" y="4424517"/>
            <a:chExt cx="2889754" cy="6108721"/>
          </a:xfrm>
          <a:effectLst>
            <a:glow rad="228600">
              <a:schemeClr val="accent5">
                <a:satMod val="175000"/>
                <a:alpha val="40000"/>
              </a:schemeClr>
            </a:glow>
          </a:effectLst>
        </p:grpSpPr>
        <p:pic>
          <p:nvPicPr>
            <p:cNvPr id="9" name="Picture 8">
              <a:extLst>
                <a:ext uri="{FF2B5EF4-FFF2-40B4-BE49-F238E27FC236}">
                  <a16:creationId xmlns:a16="http://schemas.microsoft.com/office/drawing/2014/main" id="{85058365-2E6B-4C41-65E0-B88F1E2D3098}"/>
                </a:ext>
              </a:extLst>
            </p:cNvPr>
            <p:cNvPicPr>
              <a:picLocks noChangeAspect="1"/>
            </p:cNvPicPr>
            <p:nvPr/>
          </p:nvPicPr>
          <p:blipFill>
            <a:blip r:embed="rId14"/>
            <a:stretch>
              <a:fillRect/>
            </a:stretch>
          </p:blipFill>
          <p:spPr>
            <a:xfrm>
              <a:off x="-2549825" y="4424517"/>
              <a:ext cx="2889754" cy="6108721"/>
            </a:xfrm>
            <a:prstGeom prst="roundRect">
              <a:avLst/>
            </a:prstGeom>
          </p:spPr>
        </p:pic>
        <p:pic>
          <p:nvPicPr>
            <p:cNvPr id="13" name="Picture 2" descr="Google Pixel 7 Pro - Snow">
              <a:extLst>
                <a:ext uri="{FF2B5EF4-FFF2-40B4-BE49-F238E27FC236}">
                  <a16:creationId xmlns:a16="http://schemas.microsoft.com/office/drawing/2014/main" id="{92BA78D8-FC99-18FF-9A6E-D2243D5FF4EA}"/>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56" b="98908" l="1320" r="99670">
                          <a14:foregroundMark x1="13531" y1="780" x2="13531" y2="780"/>
                          <a14:foregroundMark x1="15842" y1="936" x2="15842" y2="936"/>
                          <a14:foregroundMark x1="24092" y1="1092" x2="24092" y2="1092"/>
                          <a14:foregroundMark x1="31023" y1="936" x2="48515" y2="1404"/>
                          <a14:foregroundMark x1="48515" y1="1404" x2="65017" y2="936"/>
                          <a14:foregroundMark x1="65017" y1="936" x2="82838" y2="1716"/>
                          <a14:foregroundMark x1="95946" y1="5353" x2="98020" y2="5928"/>
                          <a14:foregroundMark x1="83964" y1="2028" x2="85515" y2="2458"/>
                          <a14:foregroundMark x1="82838" y1="1716" x2="83964" y2="2028"/>
                          <a14:foregroundMark x1="98020" y1="5928" x2="98680" y2="26209"/>
                          <a14:foregroundMark x1="99670" y1="34789" x2="99670" y2="34789"/>
                          <a14:foregroundMark x1="98680" y1="35881" x2="98680" y2="35881"/>
                          <a14:foregroundMark x1="99670" y1="41966" x2="99670" y2="41966"/>
                          <a14:foregroundMark x1="98680" y1="44774" x2="98680" y2="61934"/>
                          <a14:foregroundMark x1="97360" y1="62402" x2="97360" y2="62402"/>
                          <a14:foregroundMark x1="97030" y1="61934" x2="97030" y2="60842"/>
                          <a14:foregroundMark x1="6931" y1="98128" x2="28713" y2="99688"/>
                          <a14:foregroundMark x1="28713" y1="99688" x2="51815" y2="99064"/>
                          <a14:foregroundMark x1="51815" y1="99064" x2="68977" y2="99376"/>
                          <a14:foregroundMark x1="68977" y1="99376" x2="88449" y2="98908"/>
                          <a14:foregroundMark x1="95100" y1="95439" x2="98020" y2="93916"/>
                          <a14:foregroundMark x1="88449" y1="98908" x2="91712" y2="97206"/>
                          <a14:foregroundMark x1="1650" y1="1872" x2="1320" y2="8112"/>
                          <a14:foregroundMark x1="1980" y1="9360" x2="1980" y2="9360"/>
                          <a14:foregroundMark x1="1980" y1="9360" x2="1320" y2="56474"/>
                          <a14:foregroundMark x1="1320" y1="60218" x2="990" y2="94228"/>
                          <a14:foregroundMark x1="98020" y1="72231" x2="97360" y2="93604"/>
                          <a14:foregroundMark x1="97360" y1="12637" x2="97360" y2="12637"/>
                          <a14:foregroundMark x1="97360" y1="15289" x2="97360" y2="15289"/>
                          <a14:foregroundMark x1="50495" y1="4212" x2="50495" y2="4212"/>
                          <a14:foregroundMark x1="48845" y1="4212" x2="50495" y2="4992"/>
                          <a14:foregroundMark x1="48845" y1="4368" x2="48845" y2="4368"/>
                          <a14:foregroundMark x1="48515" y1="4368" x2="47855" y2="4992"/>
                          <a14:foregroundMark x1="48515" y1="3744" x2="47855" y2="4992"/>
                          <a14:foregroundMark x1="97030" y1="18409" x2="97030" y2="18409"/>
                          <a14:foregroundMark x1="96700" y1="19501" x2="98350" y2="61622"/>
                          <a14:foregroundMark x1="97030" y1="56006" x2="97030" y2="56006"/>
                          <a14:foregroundMark x1="96700" y1="51794" x2="96700" y2="51170"/>
                          <a14:foregroundMark x1="97030" y1="55538" x2="97360" y2="59126"/>
                          <a14:foregroundMark x1="97360" y1="61934" x2="97360" y2="71451"/>
                          <a14:foregroundMark x1="1980" y1="37598" x2="1980" y2="37598"/>
                          <a14:foregroundMark x1="1980" y1="38534" x2="1320" y2="87207"/>
                          <a14:foregroundMark x1="2310" y1="52730" x2="2310" y2="52730"/>
                          <a14:foregroundMark x1="2310" y1="54758" x2="2310" y2="54758"/>
                          <a14:foregroundMark x1="1320" y1="69423" x2="1320" y2="69423"/>
                          <a14:foregroundMark x1="1650" y1="71139" x2="1650" y2="71139"/>
                          <a14:foregroundMark x1="1980" y1="72699" x2="1980" y2="72699"/>
                          <a14:foregroundMark x1="1980" y1="56786" x2="1980" y2="56786"/>
                          <a14:foregroundMark x1="1980" y1="58346" x2="1980" y2="58346"/>
                          <a14:foregroundMark x1="2970" y1="59282" x2="2970" y2="59282"/>
                          <a14:backgroundMark x1="6931" y1="3432" x2="85809" y2="92356"/>
                          <a14:backgroundMark x1="85809" y1="92356" x2="23102" y2="95008"/>
                          <a14:backgroundMark x1="23102" y1="95008" x2="8911" y2="90796"/>
                          <a14:backgroundMark x1="8911" y1="90796" x2="90429" y2="7020"/>
                          <a14:backgroundMark x1="90429" y1="7020" x2="59736" y2="3588"/>
                          <a14:backgroundMark x1="43989" y1="4545" x2="13531" y2="6396"/>
                          <a14:backgroundMark x1="59736" y1="3588" x2="53208" y2="3985"/>
                          <a14:backgroundMark x1="13531" y1="6396" x2="13531" y2="6552"/>
                          <a14:backgroundMark x1="89109" y1="3276" x2="89109" y2="3276"/>
                          <a14:backgroundMark x1="86139" y1="3120" x2="91089" y2="4212"/>
                          <a14:backgroundMark x1="92739" y1="4212" x2="93399" y2="5616"/>
                          <a14:backgroundMark x1="86139" y1="2652" x2="86139" y2="2652"/>
                          <a14:backgroundMark x1="85809" y1="2340" x2="93729" y2="5616"/>
                          <a14:backgroundMark x1="84818" y1="2028" x2="84818" y2="2028"/>
                          <a14:backgroundMark x1="84818" y1="2496" x2="84818" y2="2496"/>
                          <a14:backgroundMark x1="8581" y1="67395" x2="9901" y2="55538"/>
                          <a14:backgroundMark x1="94389" y1="96568" x2="94389" y2="96568"/>
                          <a14:backgroundMark x1="93399" y1="96100" x2="90099" y2="94852"/>
                          <a14:backgroundMark x1="94389" y1="96412" x2="94389" y2="94384"/>
                          <a14:backgroundMark x1="95380" y1="95632" x2="94719" y2="94696"/>
                          <a14:backgroundMark x1="94389" y1="96100" x2="91089" y2="96880"/>
                          <a14:backgroundMark x1="92079" y1="96724" x2="92079" y2="96724"/>
                          <a14:backgroundMark x1="91749" y1="96880" x2="91749" y2="96880"/>
                        </a14:backgroundRemoval>
                      </a14:imgEffect>
                    </a14:imgLayer>
                  </a14:imgProps>
                </a:ext>
                <a:ext uri="{28A0092B-C50C-407E-A947-70E740481C1C}">
                  <a14:useLocalDpi xmlns:a14="http://schemas.microsoft.com/office/drawing/2010/main" val="0"/>
                </a:ext>
              </a:extLst>
            </a:blip>
            <a:srcRect/>
            <a:stretch>
              <a:fillRect/>
            </a:stretch>
          </p:blipFill>
          <p:spPr bwMode="auto">
            <a:xfrm>
              <a:off x="-2546146" y="4424517"/>
              <a:ext cx="2886075" cy="6105525"/>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a:extLst>
              <a:ext uri="{FF2B5EF4-FFF2-40B4-BE49-F238E27FC236}">
                <a16:creationId xmlns:a16="http://schemas.microsoft.com/office/drawing/2014/main" id="{F59C5A5F-FFEF-5F98-8ACC-709D699DE791}"/>
              </a:ext>
            </a:extLst>
          </p:cNvPr>
          <p:cNvPicPr>
            <a:picLocks noChangeAspect="1"/>
          </p:cNvPicPr>
          <p:nvPr/>
        </p:nvPicPr>
        <p:blipFill>
          <a:blip r:embed="rId17"/>
          <a:stretch>
            <a:fillRect/>
          </a:stretch>
        </p:blipFill>
        <p:spPr>
          <a:xfrm>
            <a:off x="3979937" y="2902245"/>
            <a:ext cx="7660085" cy="1425659"/>
          </a:xfrm>
          <a:prstGeom prst="rect">
            <a:avLst/>
          </a:prstGeom>
        </p:spPr>
      </p:pic>
      <p:grpSp>
        <p:nvGrpSpPr>
          <p:cNvPr id="15" name="Group 14">
            <a:extLst>
              <a:ext uri="{FF2B5EF4-FFF2-40B4-BE49-F238E27FC236}">
                <a16:creationId xmlns:a16="http://schemas.microsoft.com/office/drawing/2014/main" id="{AC96900D-0C30-73F0-0092-068938547847}"/>
              </a:ext>
            </a:extLst>
          </p:cNvPr>
          <p:cNvGrpSpPr/>
          <p:nvPr/>
        </p:nvGrpSpPr>
        <p:grpSpPr>
          <a:xfrm>
            <a:off x="346479" y="2403977"/>
            <a:ext cx="3354058" cy="2422193"/>
            <a:chOff x="353469" y="2345245"/>
            <a:chExt cx="2867847" cy="2129078"/>
          </a:xfrm>
        </p:grpSpPr>
        <p:pic>
          <p:nvPicPr>
            <p:cNvPr id="16" name="Picture 15" descr="A person's legs on a ledge above a city&#10;&#10;Description automatically generated">
              <a:extLst>
                <a:ext uri="{FF2B5EF4-FFF2-40B4-BE49-F238E27FC236}">
                  <a16:creationId xmlns:a16="http://schemas.microsoft.com/office/drawing/2014/main" id="{CB8330B0-A957-80CA-2609-CAB8A23786A1}"/>
                </a:ext>
              </a:extLst>
            </p:cNvPr>
            <p:cNvPicPr>
              <a:picLocks noChangeAspect="1"/>
            </p:cNvPicPr>
            <p:nvPr/>
          </p:nvPicPr>
          <p:blipFill rotWithShape="1">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rcRect l="18421" r="18421"/>
            <a:stretch/>
          </p:blipFill>
          <p:spPr>
            <a:xfrm>
              <a:off x="353469" y="2345245"/>
              <a:ext cx="1064539" cy="1064539"/>
            </a:xfrm>
            <a:prstGeom prst="rect">
              <a:avLst/>
            </a:prstGeom>
          </p:spPr>
        </p:pic>
        <p:pic>
          <p:nvPicPr>
            <p:cNvPr id="17" name="Picture 16" descr="A large spider on a wall&#10;&#10;Description automatically generated">
              <a:extLst>
                <a:ext uri="{FF2B5EF4-FFF2-40B4-BE49-F238E27FC236}">
                  <a16:creationId xmlns:a16="http://schemas.microsoft.com/office/drawing/2014/main" id="{3DF22961-E178-0C76-582B-28CF8E06DA5F}"/>
                </a:ext>
              </a:extLst>
            </p:cNvPr>
            <p:cNvPicPr>
              <a:picLocks noChangeAspect="1"/>
            </p:cNvPicPr>
            <p:nvPr/>
          </p:nvPicPr>
          <p:blipFill rotWithShape="1">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rcRect l="5855" r="5855"/>
            <a:stretch/>
          </p:blipFill>
          <p:spPr>
            <a:xfrm>
              <a:off x="1255123" y="2825003"/>
              <a:ext cx="1064539" cy="1064539"/>
            </a:xfrm>
            <a:prstGeom prst="rect">
              <a:avLst/>
            </a:prstGeom>
          </p:spPr>
        </p:pic>
        <p:pic>
          <p:nvPicPr>
            <p:cNvPr id="18" name="Picture 17">
              <a:extLst>
                <a:ext uri="{FF2B5EF4-FFF2-40B4-BE49-F238E27FC236}">
                  <a16:creationId xmlns:a16="http://schemas.microsoft.com/office/drawing/2014/main" id="{954AFE42-EFED-4373-EC2E-DE87D1E2689D}"/>
                </a:ext>
              </a:extLst>
            </p:cNvPr>
            <p:cNvPicPr>
              <a:picLocks noChangeAspect="1"/>
            </p:cNvPicPr>
            <p:nvPr/>
          </p:nvPicPr>
          <p:blipFill rotWithShape="1">
            <a:blip r:embed="rId22"/>
            <a:srcRect l="21474" t="-692" r="13230" b="9743"/>
            <a:stretch/>
          </p:blipFill>
          <p:spPr>
            <a:xfrm>
              <a:off x="2156777" y="3409784"/>
              <a:ext cx="1064539" cy="1064539"/>
            </a:xfrm>
            <a:prstGeom prst="rect">
              <a:avLst/>
            </a:prstGeom>
          </p:spPr>
        </p:pic>
      </p:grpSp>
    </p:spTree>
    <p:extLst>
      <p:ext uri="{BB962C8B-B14F-4D97-AF65-F5344CB8AC3E}">
        <p14:creationId xmlns:p14="http://schemas.microsoft.com/office/powerpoint/2010/main" val="2153770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265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90CBF0A-FEE7-AD97-44B0-26B0A0DA8DB8}"/>
              </a:ext>
            </a:extLst>
          </p:cNvPr>
          <p:cNvSpPr txBox="1"/>
          <p:nvPr/>
        </p:nvSpPr>
        <p:spPr>
          <a:xfrm>
            <a:off x="1734457" y="2551837"/>
            <a:ext cx="8723086" cy="1754326"/>
          </a:xfrm>
          <a:prstGeom prst="rect">
            <a:avLst/>
          </a:prstGeom>
          <a:noFill/>
        </p:spPr>
        <p:txBody>
          <a:bodyPr wrap="square" rtlCol="0">
            <a:spAutoFit/>
          </a:bodyPr>
          <a:lstStyle/>
          <a:p>
            <a:pPr algn="ctr"/>
            <a:r>
              <a:rPr lang="en-US" sz="3600" b="1" dirty="0"/>
              <a:t>What can Emotion Regulation Strategy </a:t>
            </a:r>
            <a:r>
              <a:rPr lang="en-US" sz="3600" b="1" dirty="0">
                <a:solidFill>
                  <a:schemeClr val="accent6"/>
                </a:solidFill>
              </a:rPr>
              <a:t>Choice </a:t>
            </a:r>
            <a:r>
              <a:rPr lang="en-US" sz="3600" b="1" dirty="0"/>
              <a:t>tell us about </a:t>
            </a:r>
            <a:r>
              <a:rPr lang="en-US" sz="3600" b="1" dirty="0">
                <a:solidFill>
                  <a:srgbClr val="FF0000"/>
                </a:solidFill>
              </a:rPr>
              <a:t>Use</a:t>
            </a:r>
            <a:r>
              <a:rPr lang="en-US" sz="3600" b="1" dirty="0">
                <a:solidFill>
                  <a:schemeClr val="accent6"/>
                </a:solidFill>
              </a:rPr>
              <a:t> </a:t>
            </a:r>
            <a:r>
              <a:rPr lang="en-US" sz="3600" b="1" dirty="0"/>
              <a:t>when events are </a:t>
            </a:r>
            <a:r>
              <a:rPr lang="en-US" sz="3600" b="1" i="1" u="sng" dirty="0"/>
              <a:t>intense</a:t>
            </a:r>
            <a:r>
              <a:rPr lang="en-US" sz="3600" b="1" i="1" dirty="0"/>
              <a:t>, </a:t>
            </a:r>
            <a:r>
              <a:rPr lang="en-US" sz="3600" b="1" i="1" u="sng" dirty="0"/>
              <a:t>uncertain</a:t>
            </a:r>
            <a:r>
              <a:rPr lang="en-US" sz="3600" b="1" i="1" dirty="0"/>
              <a:t>, </a:t>
            </a:r>
            <a:r>
              <a:rPr lang="en-US" sz="3600" b="1" i="1" u="sng" dirty="0"/>
              <a:t>dynamic</a:t>
            </a:r>
            <a:r>
              <a:rPr lang="en-US" sz="3600" b="1" dirty="0"/>
              <a:t>, and </a:t>
            </a:r>
            <a:r>
              <a:rPr lang="en-US" sz="3600" b="1" i="1" u="sng" dirty="0"/>
              <a:t>complex</a:t>
            </a:r>
            <a:r>
              <a:rPr lang="en-US" sz="3600" b="1" dirty="0"/>
              <a:t>?</a:t>
            </a:r>
            <a:endParaRPr lang="en-US" sz="3600" dirty="0"/>
          </a:p>
        </p:txBody>
      </p:sp>
    </p:spTree>
    <p:extLst>
      <p:ext uri="{BB962C8B-B14F-4D97-AF65-F5344CB8AC3E}">
        <p14:creationId xmlns:p14="http://schemas.microsoft.com/office/powerpoint/2010/main" val="3461246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PHOTOS: Terror Behind The Walls at Eastern State Penitentiary">
            <a:extLst>
              <a:ext uri="{FF2B5EF4-FFF2-40B4-BE49-F238E27FC236}">
                <a16:creationId xmlns:a16="http://schemas.microsoft.com/office/drawing/2014/main" id="{504E42B4-6995-4E49-ADD8-B1DBE78FD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52" r="4198" b="-4"/>
          <a:stretch/>
        </p:blipFill>
        <p:spPr bwMode="auto">
          <a:xfrm>
            <a:off x="20" y="10"/>
            <a:ext cx="4003019" cy="338888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neak Peek: Terror Behind the Walls 2014 | AL DÍA News">
            <a:extLst>
              <a:ext uri="{FF2B5EF4-FFF2-40B4-BE49-F238E27FC236}">
                <a16:creationId xmlns:a16="http://schemas.microsoft.com/office/drawing/2014/main" id="{2BC5BCE7-399B-4EA3-8655-D07B98486A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39" r="3617" b="2"/>
          <a:stretch/>
        </p:blipFill>
        <p:spPr bwMode="auto">
          <a:xfrm>
            <a:off x="4094479" y="10"/>
            <a:ext cx="4014047"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HOTOS: Terror Behind the Walls in Philly is extra trippy for 2019 ...">
            <a:extLst>
              <a:ext uri="{FF2B5EF4-FFF2-40B4-BE49-F238E27FC236}">
                <a16:creationId xmlns:a16="http://schemas.microsoft.com/office/drawing/2014/main" id="{11A1E626-9018-4FE2-A81E-3CD5BB750154}"/>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r="11264" b="4"/>
          <a:stretch/>
        </p:blipFill>
        <p:spPr bwMode="auto">
          <a:xfrm>
            <a:off x="8188960" y="10"/>
            <a:ext cx="4003039"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Should Kids Go to Terror Behind the Walls? - MK Memo - October ...">
            <a:extLst>
              <a:ext uri="{FF2B5EF4-FFF2-40B4-BE49-F238E27FC236}">
                <a16:creationId xmlns:a16="http://schemas.microsoft.com/office/drawing/2014/main" id="{52739E76-E052-415C-8D65-4148655D15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712" r="3" b="28780"/>
          <a:stretch/>
        </p:blipFill>
        <p:spPr bwMode="auto">
          <a:xfrm>
            <a:off x="20" y="3469102"/>
            <a:ext cx="4003019" cy="33888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laser, scene, bird&#10;&#10;Description automatically generated">
            <a:extLst>
              <a:ext uri="{FF2B5EF4-FFF2-40B4-BE49-F238E27FC236}">
                <a16:creationId xmlns:a16="http://schemas.microsoft.com/office/drawing/2014/main" id="{DDAAE0D5-ABA1-4BF4-808F-D173DE570544}"/>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0382" r="10719" b="-1"/>
          <a:stretch/>
        </p:blipFill>
        <p:spPr>
          <a:xfrm>
            <a:off x="4094479" y="3469102"/>
            <a:ext cx="4014047" cy="3383280"/>
          </a:xfrm>
          <a:prstGeom prst="rect">
            <a:avLst/>
          </a:prstGeom>
        </p:spPr>
      </p:pic>
      <p:pic>
        <p:nvPicPr>
          <p:cNvPr id="7170" name="Picture 2" descr="PHOTOS: Terror Behind the Walls in Philly is extra trippy for 2019 ...">
            <a:extLst>
              <a:ext uri="{FF2B5EF4-FFF2-40B4-BE49-F238E27FC236}">
                <a16:creationId xmlns:a16="http://schemas.microsoft.com/office/drawing/2014/main" id="{0D510D10-09C7-45BC-8D0F-F6C8AEE6CBC2}"/>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11652" r="-3" b="-3"/>
          <a:stretch/>
        </p:blipFill>
        <p:spPr bwMode="auto">
          <a:xfrm>
            <a:off x="8199966" y="3469102"/>
            <a:ext cx="3992034" cy="3388893"/>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879D8F91-F3C4-4CDD-A6AB-B48CCF73EDE6}"/>
              </a:ext>
            </a:extLst>
          </p:cNvPr>
          <p:cNvSpPr>
            <a:spLocks noGrp="1"/>
          </p:cNvSpPr>
          <p:nvPr>
            <p:ph type="sldNum" sz="quarter" idx="12"/>
          </p:nvPr>
        </p:nvSpPr>
        <p:spPr/>
        <p:txBody>
          <a:bodyPr/>
          <a:lstStyle/>
          <a:p>
            <a:fld id="{58782805-61A3-4A9B-8D39-1A61657B2E27}" type="slidenum">
              <a:rPr lang="en-US" smtClean="0"/>
              <a:t>21</a:t>
            </a:fld>
            <a:endParaRPr lang="en-US"/>
          </a:p>
        </p:txBody>
      </p:sp>
    </p:spTree>
    <p:extLst>
      <p:ext uri="{BB962C8B-B14F-4D97-AF65-F5344CB8AC3E}">
        <p14:creationId xmlns:p14="http://schemas.microsoft.com/office/powerpoint/2010/main" val="4278190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relatively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2465683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relatively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2288902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relatively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br>
              <a:rPr lang="en" sz="2400" dirty="0">
                <a:ea typeface="Times New Roman"/>
                <a:cs typeface="Times New Roman"/>
              </a:rPr>
            </a:b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192" name="Google Shape;192;p29" descr="A sign on the side of a building&#10;&#10;Description automatically generated"/>
          <p:cNvPicPr preferRelativeResize="0"/>
          <p:nvPr/>
        </p:nvPicPr>
        <p:blipFill rotWithShape="1">
          <a:blip r:embed="rId3">
            <a:alphaModFix/>
          </a:blip>
          <a:srcRect l="33199" r="15990"/>
          <a:stretch/>
        </p:blipFill>
        <p:spPr>
          <a:xfrm>
            <a:off x="1" y="0"/>
            <a:ext cx="4672268" cy="6896635"/>
          </a:xfrm>
          <a:prstGeom prst="rect">
            <a:avLst/>
          </a:prstGeom>
          <a:noFill/>
          <a:ln>
            <a:noFill/>
          </a:ln>
        </p:spPr>
      </p:pic>
    </p:spTree>
    <p:extLst>
      <p:ext uri="{BB962C8B-B14F-4D97-AF65-F5344CB8AC3E}">
        <p14:creationId xmlns:p14="http://schemas.microsoft.com/office/powerpoint/2010/main" val="2823101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subTitle" idx="1"/>
          </p:nvPr>
        </p:nvSpPr>
        <p:spPr>
          <a:xfrm>
            <a:off x="5143267" y="537029"/>
            <a:ext cx="6395600" cy="785304"/>
          </a:xfrm>
          <a:prstGeom prst="rect">
            <a:avLst/>
          </a:prstGeom>
        </p:spPr>
        <p:txBody>
          <a:bodyPr spcFirstLastPara="1" vert="horz" wrap="square" lIns="121900" tIns="121900" rIns="121900" bIns="121900" rtlCol="0" anchor="t" anchorCtr="0">
            <a:noAutofit/>
          </a:bodyPr>
          <a:lstStyle/>
          <a:p>
            <a:pPr>
              <a:spcBef>
                <a:spcPts val="0"/>
              </a:spcBef>
            </a:pPr>
            <a:r>
              <a:rPr lang="en" sz="2933" b="1" dirty="0">
                <a:solidFill>
                  <a:srgbClr val="073763"/>
                </a:solidFill>
              </a:rPr>
              <a:t>What can TBTW offer?</a:t>
            </a:r>
            <a:endParaRPr sz="2933" b="1" dirty="0">
              <a:solidFill>
                <a:srgbClr val="073763"/>
              </a:solidFill>
            </a:endParaRPr>
          </a:p>
        </p:txBody>
      </p:sp>
      <p:sp>
        <p:nvSpPr>
          <p:cNvPr id="191" name="Google Shape;191;p29"/>
          <p:cNvSpPr txBox="1"/>
          <p:nvPr/>
        </p:nvSpPr>
        <p:spPr>
          <a:xfrm>
            <a:off x="4900467" y="1550646"/>
            <a:ext cx="6881200" cy="4673600"/>
          </a:xfrm>
          <a:prstGeom prst="rect">
            <a:avLst/>
          </a:prstGeom>
          <a:noFill/>
          <a:ln>
            <a:noFill/>
          </a:ln>
        </p:spPr>
        <p:txBody>
          <a:bodyPr spcFirstLastPara="1" wrap="square" lIns="121900" tIns="121900" rIns="121900" bIns="121900" anchor="t" anchorCtr="0">
            <a:noAutofit/>
          </a:bodyPr>
          <a:lstStyle/>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Feature-rich but relatively controlled environment</a:t>
            </a:r>
            <a:endParaRPr lang="en-US" sz="2400" dirty="0">
              <a:solidFill>
                <a:schemeClr val="dk1"/>
              </a:solidFill>
              <a:ea typeface="Times New Roman"/>
              <a:cs typeface="Times New Roman"/>
              <a:sym typeface="Times New Roman"/>
            </a:endParaRPr>
          </a:p>
          <a:p>
            <a:pPr marL="1218565" lvl="1" indent="-456565">
              <a:buClr>
                <a:srgbClr val="000000"/>
              </a:buClr>
              <a:buSzPts val="1800"/>
              <a:buFont typeface="Times New Roman"/>
              <a:buChar char="○"/>
            </a:pPr>
            <a:endParaRPr lang="en" sz="2400" dirty="0">
              <a:ea typeface="Calibri"/>
              <a:cs typeface="Times New Roman"/>
            </a:endParaRPr>
          </a:p>
          <a:p>
            <a:pPr marL="1218565" lvl="1" indent="-456565">
              <a:buClr>
                <a:srgbClr val="000000"/>
              </a:buClr>
              <a:buSzPts val="1800"/>
              <a:buFont typeface="Times New Roman"/>
              <a:buChar char="○"/>
            </a:pPr>
            <a:r>
              <a:rPr lang="en" sz="2400" dirty="0">
                <a:solidFill>
                  <a:schemeClr val="dk1"/>
                </a:solidFill>
                <a:ea typeface="Calibri"/>
                <a:cs typeface="Calibri"/>
              </a:rPr>
              <a:t>Limited researcher intervention</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Performances are reliably consistent</a:t>
            </a:r>
            <a:br>
              <a:rPr lang="en" sz="2400" dirty="0">
                <a:ea typeface="Times New Roman"/>
                <a:cs typeface="Times New Roman"/>
              </a:rPr>
            </a:br>
            <a:endParaRPr sz="2400" dirty="0">
              <a:solidFill>
                <a:schemeClr val="dk1"/>
              </a:solidFill>
              <a:ea typeface="Times New Roman"/>
              <a:cs typeface="Times New Roman"/>
            </a:endParaRPr>
          </a:p>
          <a:p>
            <a:pPr marL="1218565" lvl="1" indent="-456565">
              <a:buClr>
                <a:schemeClr val="dk1"/>
              </a:buClr>
              <a:buSzPts val="1800"/>
              <a:buFont typeface="Times New Roman"/>
              <a:buChar char="○"/>
            </a:pPr>
            <a:r>
              <a:rPr lang="en" sz="2400" dirty="0">
                <a:solidFill>
                  <a:schemeClr val="dk1"/>
                </a:solidFill>
                <a:ea typeface="Times New Roman"/>
                <a:cs typeface="Times New Roman"/>
                <a:sym typeface="Times New Roman"/>
              </a:rPr>
              <a:t>Great stimuli variability</a:t>
            </a:r>
            <a:br>
              <a:rPr lang="en" sz="2400" dirty="0">
                <a:ea typeface="Times New Roman"/>
                <a:cs typeface="Times New Roman"/>
              </a:rPr>
            </a:br>
            <a:endParaRPr lang="en" sz="2400" dirty="0">
              <a:solidFill>
                <a:schemeClr val="dk1"/>
              </a:solidFill>
              <a:latin typeface="Calibri"/>
              <a:ea typeface="Times New Roman"/>
              <a:cs typeface="Times New Roman"/>
            </a:endParaRPr>
          </a:p>
          <a:p>
            <a:pPr marL="1218565" lvl="1" indent="-456565">
              <a:buClr>
                <a:srgbClr val="000000"/>
              </a:buClr>
              <a:buSzPts val="1800"/>
              <a:buFont typeface="Times New Roman"/>
              <a:buChar char="○"/>
            </a:pPr>
            <a:endParaRPr lang="en" sz="2400" dirty="0">
              <a:solidFill>
                <a:schemeClr val="dk1"/>
              </a:solidFill>
              <a:latin typeface="Calibri"/>
              <a:ea typeface="Times New Roman"/>
              <a:cs typeface="Times New Roman"/>
            </a:endParaRPr>
          </a:p>
          <a:p>
            <a:pPr marL="608965">
              <a:lnSpc>
                <a:spcPct val="115000"/>
              </a:lnSpc>
              <a:spcBef>
                <a:spcPts val="1600"/>
              </a:spcBef>
              <a:spcAft>
                <a:spcPts val="1600"/>
              </a:spcAft>
            </a:pPr>
            <a:endParaRPr lang="en-US" sz="1733" dirty="0">
              <a:solidFill>
                <a:schemeClr val="dk1"/>
              </a:solidFill>
              <a:latin typeface="Times New Roman"/>
              <a:ea typeface="Times New Roman"/>
              <a:cs typeface="Times New Roman"/>
            </a:endParaRPr>
          </a:p>
        </p:txBody>
      </p:sp>
      <p:pic>
        <p:nvPicPr>
          <p:cNvPr id="2" name="Google Shape;240;p32">
            <a:extLst>
              <a:ext uri="{FF2B5EF4-FFF2-40B4-BE49-F238E27FC236}">
                <a16:creationId xmlns:a16="http://schemas.microsoft.com/office/drawing/2014/main" id="{09ED4B4C-3AE5-C863-F069-8AE339A2B6E4}"/>
              </a:ext>
            </a:extLst>
          </p:cNvPr>
          <p:cNvPicPr preferRelativeResize="0"/>
          <p:nvPr/>
        </p:nvPicPr>
        <p:blipFill rotWithShape="1">
          <a:blip r:embed="rId3">
            <a:alphaModFix/>
          </a:blip>
          <a:srcRect l="12634" t="3507" r="4839" b="11834"/>
          <a:stretch/>
        </p:blipFill>
        <p:spPr>
          <a:xfrm>
            <a:off x="294219" y="1550646"/>
            <a:ext cx="5177667" cy="3166497"/>
          </a:xfrm>
          <a:prstGeom prst="rect">
            <a:avLst/>
          </a:prstGeom>
          <a:noFill/>
          <a:ln>
            <a:noFill/>
          </a:ln>
        </p:spPr>
      </p:pic>
    </p:spTree>
    <p:extLst>
      <p:ext uri="{BB962C8B-B14F-4D97-AF65-F5344CB8AC3E}">
        <p14:creationId xmlns:p14="http://schemas.microsoft.com/office/powerpoint/2010/main" val="601068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Tree>
    <p:extLst>
      <p:ext uri="{BB962C8B-B14F-4D97-AF65-F5344CB8AC3E}">
        <p14:creationId xmlns:p14="http://schemas.microsoft.com/office/powerpoint/2010/main" val="56448230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13" name="Connector: Curved 12">
            <a:extLst>
              <a:ext uri="{FF2B5EF4-FFF2-40B4-BE49-F238E27FC236}">
                <a16:creationId xmlns:a16="http://schemas.microsoft.com/office/drawing/2014/main" id="{5C640184-A81F-CB13-5F53-2A59D3264B63}"/>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No emotion regulation training</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Identified ten most emotionally-salient events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15" name="Connector: Curved 14">
            <a:extLst>
              <a:ext uri="{FF2B5EF4-FFF2-40B4-BE49-F238E27FC236}">
                <a16:creationId xmlns:a16="http://schemas.microsoft.com/office/drawing/2014/main" id="{4CA8F651-80DF-1CFD-8350-B9336DA79AAA}"/>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6CE82EC4-F4FA-9C9E-6654-173DA9C58D1D}"/>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160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8" name="Connector: Curved 7">
            <a:extLst>
              <a:ext uri="{FF2B5EF4-FFF2-40B4-BE49-F238E27FC236}">
                <a16:creationId xmlns:a16="http://schemas.microsoft.com/office/drawing/2014/main" id="{859329EB-3036-34BE-94F3-330376440BFB}"/>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Identified ten most emotionally-salient events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10" name="Connector: Curved 9">
            <a:extLst>
              <a:ext uri="{FF2B5EF4-FFF2-40B4-BE49-F238E27FC236}">
                <a16:creationId xmlns:a16="http://schemas.microsoft.com/office/drawing/2014/main" id="{D54AF124-6984-E9E4-0F0A-1830D0D4F9E5}"/>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95E98150-3BB8-5AF1-751C-4AE866F7ADC0}"/>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180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11" name="Connector: Curved 10">
            <a:extLst>
              <a:ext uri="{FF2B5EF4-FFF2-40B4-BE49-F238E27FC236}">
                <a16:creationId xmlns:a16="http://schemas.microsoft.com/office/drawing/2014/main" id="{4D634C39-081A-3F76-6B6C-BB02FAFDD6C5}"/>
              </a:ext>
            </a:extLst>
          </p:cNvPr>
          <p:cNvCxnSpPr>
            <a:stCxn id="4" idx="6"/>
            <a:endCxn id="5" idx="4"/>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0"/>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66618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4FEA86-99E5-364A-DCD7-51CE4A161C07}"/>
              </a:ext>
            </a:extLst>
          </p:cNvPr>
          <p:cNvSpPr txBox="1"/>
          <p:nvPr/>
        </p:nvSpPr>
        <p:spPr>
          <a:xfrm>
            <a:off x="1752775" y="2569777"/>
            <a:ext cx="2868927" cy="1200329"/>
          </a:xfrm>
          <a:prstGeom prst="rect">
            <a:avLst/>
          </a:prstGeom>
          <a:noFill/>
        </p:spPr>
        <p:txBody>
          <a:bodyPr wrap="none" rtlCol="0">
            <a:spAutoFit/>
          </a:bodyPr>
          <a:lstStyle/>
          <a:p>
            <a:r>
              <a:rPr lang="en-US" sz="7200" b="1" dirty="0">
                <a:solidFill>
                  <a:srgbClr val="00B050"/>
                </a:solidFill>
              </a:rPr>
              <a:t>Theory</a:t>
            </a:r>
          </a:p>
        </p:txBody>
      </p:sp>
    </p:spTree>
    <p:extLst>
      <p:ext uri="{BB962C8B-B14F-4D97-AF65-F5344CB8AC3E}">
        <p14:creationId xmlns:p14="http://schemas.microsoft.com/office/powerpoint/2010/main" val="511426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8" name="Connector: Curved 7">
            <a:extLst>
              <a:ext uri="{FF2B5EF4-FFF2-40B4-BE49-F238E27FC236}">
                <a16:creationId xmlns:a16="http://schemas.microsoft.com/office/drawing/2014/main" id="{58A42C10-D927-78F1-7639-95DFA8BF37EF}"/>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10" name="Connector: Curved 9">
            <a:extLst>
              <a:ext uri="{FF2B5EF4-FFF2-40B4-BE49-F238E27FC236}">
                <a16:creationId xmlns:a16="http://schemas.microsoft.com/office/drawing/2014/main" id="{ABF5608E-C569-B9D4-4C2D-3D13835214FE}"/>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E93B9E93-E57C-2486-2109-D11BF372BB98}"/>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131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8" name="Connector: Curved 7">
            <a:extLst>
              <a:ext uri="{FF2B5EF4-FFF2-40B4-BE49-F238E27FC236}">
                <a16:creationId xmlns:a16="http://schemas.microsoft.com/office/drawing/2014/main" id="{1CFC4CFB-F20D-996D-62EA-5C353A9E8405}"/>
              </a:ext>
            </a:extLst>
          </p:cNvPr>
          <p:cNvCxnSpPr>
            <a:cxnSpLocks/>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84A99AAF-3DEE-307A-9D8B-A41FB9B55CE0}"/>
              </a:ext>
            </a:extLst>
          </p:cNvPr>
          <p:cNvCxnSpPr/>
          <p:nvPr/>
        </p:nvCxnSpPr>
        <p:spPr>
          <a:xfrm flipV="1">
            <a:off x="5666108" y="2862580"/>
            <a:ext cx="1926585" cy="209092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38C30DF3-00E7-0ABF-21F4-AA3D836A1612}"/>
              </a:ext>
            </a:extLst>
          </p:cNvPr>
          <p:cNvCxnSpPr>
            <a:cxnSpLocks/>
          </p:cNvCxnSpPr>
          <p:nvPr/>
        </p:nvCxnSpPr>
        <p:spPr>
          <a:xfrm>
            <a:off x="8827133" y="1628140"/>
            <a:ext cx="1559560" cy="236524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67000" y="34066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20787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94525" y="796817"/>
            <a:ext cx="6014301" cy="4265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BFFE1D-6731-A4B1-11BE-2109387E43ED}"/>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2" name="Picture 11" descr="A graph of a house&#10;&#10;Description automatically generated">
            <a:extLst>
              <a:ext uri="{FF2B5EF4-FFF2-40B4-BE49-F238E27FC236}">
                <a16:creationId xmlns:a16="http://schemas.microsoft.com/office/drawing/2014/main" id="{DE9FB27A-14A8-3FED-D910-FC594238F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1" y="796497"/>
            <a:ext cx="6604000" cy="4952999"/>
          </a:xfrm>
          <a:prstGeom prst="rect">
            <a:avLst/>
          </a:prstGeom>
        </p:spPr>
      </p:pic>
      <p:sp>
        <p:nvSpPr>
          <p:cNvPr id="2" name="Rectangle 1">
            <a:extLst>
              <a:ext uri="{FF2B5EF4-FFF2-40B4-BE49-F238E27FC236}">
                <a16:creationId xmlns:a16="http://schemas.microsoft.com/office/drawing/2014/main" id="{B8C7D3EB-F233-A442-A3A5-4D0F3D006FF2}"/>
              </a:ext>
            </a:extLst>
          </p:cNvPr>
          <p:cNvSpPr/>
          <p:nvPr/>
        </p:nvSpPr>
        <p:spPr>
          <a:xfrm>
            <a:off x="6338133" y="1108504"/>
            <a:ext cx="5260658" cy="35450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0101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94525" y="796817"/>
            <a:ext cx="6014301" cy="4265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2" name="Picture 11" descr="A graph of a house&#10;&#10;Description automatically generated">
            <a:extLst>
              <a:ext uri="{FF2B5EF4-FFF2-40B4-BE49-F238E27FC236}">
                <a16:creationId xmlns:a16="http://schemas.microsoft.com/office/drawing/2014/main" id="{DE9FB27A-14A8-3FED-D910-FC594238F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1" y="796497"/>
            <a:ext cx="6604000" cy="4952999"/>
          </a:xfrm>
          <a:prstGeom prst="rect">
            <a:avLst/>
          </a:prstGeom>
        </p:spPr>
      </p:pic>
      <p:sp>
        <p:nvSpPr>
          <p:cNvPr id="2" name="TextBox 1">
            <a:extLst>
              <a:ext uri="{FF2B5EF4-FFF2-40B4-BE49-F238E27FC236}">
                <a16:creationId xmlns:a16="http://schemas.microsoft.com/office/drawing/2014/main" id="{1A5E8326-B66F-70F5-74B5-3A070D1AB49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782720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3" name="Picture 12" descr="A graph of a line&#10;&#10;Description automatically generated">
            <a:extLst>
              <a:ext uri="{FF2B5EF4-FFF2-40B4-BE49-F238E27FC236}">
                <a16:creationId xmlns:a16="http://schemas.microsoft.com/office/drawing/2014/main" id="{C0A5EEA2-964F-E17D-3CBF-C5012FA4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0" y="796498"/>
            <a:ext cx="6603999" cy="4953000"/>
          </a:xfrm>
          <a:prstGeom prst="rect">
            <a:avLst/>
          </a:prstGeom>
        </p:spPr>
      </p:pic>
      <p:sp>
        <p:nvSpPr>
          <p:cNvPr id="4" name="Rectangle 3"/>
          <p:cNvSpPr/>
          <p:nvPr/>
        </p:nvSpPr>
        <p:spPr>
          <a:xfrm>
            <a:off x="6693010" y="1108502"/>
            <a:ext cx="5291859" cy="3189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C7525BB-2A86-669D-4F65-1CFC559D072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349281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3" name="Picture 12" descr="A graph of a line&#10;&#10;Description automatically generated">
            <a:extLst>
              <a:ext uri="{FF2B5EF4-FFF2-40B4-BE49-F238E27FC236}">
                <a16:creationId xmlns:a16="http://schemas.microsoft.com/office/drawing/2014/main" id="{C0A5EEA2-964F-E17D-3CBF-C5012FA4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70" y="796498"/>
            <a:ext cx="6603999" cy="4953000"/>
          </a:xfrm>
          <a:prstGeom prst="rect">
            <a:avLst/>
          </a:prstGeom>
        </p:spPr>
      </p:pic>
      <p:sp>
        <p:nvSpPr>
          <p:cNvPr id="2" name="TextBox 1">
            <a:extLst>
              <a:ext uri="{FF2B5EF4-FFF2-40B4-BE49-F238E27FC236}">
                <a16:creationId xmlns:a16="http://schemas.microsoft.com/office/drawing/2014/main" id="{9590986C-5A0E-E7F1-D80F-591CD7DF927A}"/>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82093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5" name="Picture 14" descr="A graph of a state anxiety&#10;&#10;Description automatically generated">
            <a:extLst>
              <a:ext uri="{FF2B5EF4-FFF2-40B4-BE49-F238E27FC236}">
                <a16:creationId xmlns:a16="http://schemas.microsoft.com/office/drawing/2014/main" id="{CF4E0349-010C-5DFF-BE08-2D3067E5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9" y="796498"/>
            <a:ext cx="6603999" cy="4953000"/>
          </a:xfrm>
          <a:prstGeom prst="rect">
            <a:avLst/>
          </a:prstGeom>
        </p:spPr>
      </p:pic>
      <p:sp>
        <p:nvSpPr>
          <p:cNvPr id="16" name="Rectangle 15">
            <a:extLst>
              <a:ext uri="{FF2B5EF4-FFF2-40B4-BE49-F238E27FC236}">
                <a16:creationId xmlns:a16="http://schemas.microsoft.com/office/drawing/2014/main" id="{8D99209F-3139-A56E-381C-E0C20BE851DF}"/>
              </a:ext>
            </a:extLst>
          </p:cNvPr>
          <p:cNvSpPr/>
          <p:nvPr/>
        </p:nvSpPr>
        <p:spPr>
          <a:xfrm>
            <a:off x="6693010" y="1108502"/>
            <a:ext cx="5291859" cy="3189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CA1E95F-B543-DAA5-E5D2-43896D6F0CF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707128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15" name="Picture 14" descr="A graph of a state anxiety&#10;&#10;Description automatically generated">
            <a:extLst>
              <a:ext uri="{FF2B5EF4-FFF2-40B4-BE49-F238E27FC236}">
                <a16:creationId xmlns:a16="http://schemas.microsoft.com/office/drawing/2014/main" id="{CF4E0349-010C-5DFF-BE08-2D3067E5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9" y="796498"/>
            <a:ext cx="6603999" cy="4953000"/>
          </a:xfrm>
          <a:prstGeom prst="rect">
            <a:avLst/>
          </a:prstGeom>
        </p:spPr>
      </p:pic>
      <p:sp>
        <p:nvSpPr>
          <p:cNvPr id="2" name="TextBox 1">
            <a:extLst>
              <a:ext uri="{FF2B5EF4-FFF2-40B4-BE49-F238E27FC236}">
                <a16:creationId xmlns:a16="http://schemas.microsoft.com/office/drawing/2014/main" id="{02F45294-7024-8A89-FAFD-F181123392F5}"/>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313497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Calibri" panose="020F0502020204030204"/>
                <a:cs typeface="Calibri" panose="020F0502020204030204"/>
              </a:rPr>
              <a:t>As negative affective intensity increased, people put more effort towards regulating their emotions.</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4" name="Picture 3" descr="A graph of different colored lines&#10;&#10;Description automatically generated">
            <a:extLst>
              <a:ext uri="{FF2B5EF4-FFF2-40B4-BE49-F238E27FC236}">
                <a16:creationId xmlns:a16="http://schemas.microsoft.com/office/drawing/2014/main" id="{3AE226A2-6BAF-3756-6F37-34F804368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8" y="796498"/>
            <a:ext cx="6603999" cy="4953000"/>
          </a:xfrm>
          <a:prstGeom prst="rect">
            <a:avLst/>
          </a:prstGeom>
        </p:spPr>
      </p:pic>
      <p:sp>
        <p:nvSpPr>
          <p:cNvPr id="8" name="Rectangle 7">
            <a:extLst>
              <a:ext uri="{FF2B5EF4-FFF2-40B4-BE49-F238E27FC236}">
                <a16:creationId xmlns:a16="http://schemas.microsoft.com/office/drawing/2014/main" id="{FBA8764B-276F-4E1C-37C8-E0E4046D933B}"/>
              </a:ext>
            </a:extLst>
          </p:cNvPr>
          <p:cNvSpPr/>
          <p:nvPr/>
        </p:nvSpPr>
        <p:spPr>
          <a:xfrm>
            <a:off x="6286610" y="1108502"/>
            <a:ext cx="5291859" cy="3453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4455B2D-ABDA-3CC0-42E6-F3ECE3C653EB}"/>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067937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A6D5F9-CB52-2E84-890A-0EB964EB02CB}"/>
              </a:ext>
            </a:extLst>
          </p:cNvPr>
          <p:cNvSpPr txBox="1"/>
          <p:nvPr/>
        </p:nvSpPr>
        <p:spPr>
          <a:xfrm>
            <a:off x="500062" y="1293812"/>
            <a:ext cx="4179887"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People who do not enjoy haunted houses regulate more events within the haunted house.   </a:t>
            </a:r>
            <a:r>
              <a:rPr lang="en-US" sz="1200" i="1" dirty="0">
                <a:ea typeface="+mn-lt"/>
                <a:cs typeface="+mn-lt"/>
              </a:rPr>
              <a:t>r</a:t>
            </a:r>
            <a:r>
              <a:rPr lang="en-US" sz="1200" i="1" baseline="30000" dirty="0">
                <a:ea typeface="+mn-lt"/>
                <a:cs typeface="+mn-lt"/>
              </a:rPr>
              <a:t>2</a:t>
            </a:r>
            <a:r>
              <a:rPr lang="en-US" sz="1200" i="1" dirty="0">
                <a:ea typeface="+mn-lt"/>
                <a:cs typeface="+mn-lt"/>
              </a:rPr>
              <a:t> adj. = 0.242</a:t>
            </a:r>
          </a:p>
          <a:p>
            <a:endParaRPr lang="en-US" dirty="0">
              <a:ea typeface="+mn-lt"/>
              <a:cs typeface="+mn-lt"/>
            </a:endParaRPr>
          </a:p>
          <a:p>
            <a:pPr marL="285750" indent="-285750">
              <a:buFont typeface="Arial" panose="020B0604020202020204" pitchFamily="34" charset="0"/>
              <a:buChar char="•"/>
            </a:pPr>
            <a:r>
              <a:rPr lang="en-US" dirty="0">
                <a:ea typeface="+mn-lt"/>
                <a:cs typeface="+mn-lt"/>
              </a:rPr>
              <a:t>As startle sensitivity increases, the number of regulated events within the haunted house increases.   </a:t>
            </a:r>
            <a:r>
              <a:rPr lang="en-US" sz="1200" i="1" dirty="0">
                <a:ea typeface="+mn-lt"/>
                <a:cs typeface="+mn-lt"/>
              </a:rPr>
              <a:t>r</a:t>
            </a:r>
            <a:r>
              <a:rPr lang="en-US" sz="1200" i="1" baseline="30000" dirty="0">
                <a:ea typeface="+mn-lt"/>
                <a:cs typeface="+mn-lt"/>
              </a:rPr>
              <a:t>2</a:t>
            </a:r>
            <a:r>
              <a:rPr lang="en-US" sz="1200" i="1" dirty="0">
                <a:ea typeface="+mn-lt"/>
                <a:cs typeface="+mn-lt"/>
              </a:rPr>
              <a:t> adj. = 0.085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mn-lt"/>
                <a:cs typeface="+mn-lt"/>
              </a:rPr>
              <a:t>As anxiety increased within the haunted house, so did participants’ self-reported efforts to emotionally regulate.     </a:t>
            </a:r>
            <a:r>
              <a:rPr lang="en-US" sz="1200" i="1" dirty="0">
                <a:ea typeface="+mn-lt"/>
                <a:cs typeface="+mn-lt"/>
              </a:rPr>
              <a:t>r</a:t>
            </a:r>
            <a:r>
              <a:rPr lang="en-US" sz="1200" i="1" baseline="30000" dirty="0">
                <a:ea typeface="+mn-lt"/>
                <a:cs typeface="+mn-lt"/>
              </a:rPr>
              <a:t>2</a:t>
            </a:r>
            <a:r>
              <a:rPr lang="en-US" sz="1200" i="1" dirty="0">
                <a:ea typeface="+mn-lt"/>
                <a:cs typeface="+mn-lt"/>
              </a:rPr>
              <a:t> adj. = 0.095</a:t>
            </a:r>
          </a:p>
          <a:p>
            <a:pPr marL="285750" indent="-285750">
              <a:buFont typeface="Arial" panose="020B0604020202020204" pitchFamily="34" charset="0"/>
              <a:buChar char="•"/>
            </a:pPr>
            <a:endParaRPr lang="en-US" dirty="0">
              <a:ea typeface="+mn-lt"/>
              <a:cs typeface="+mn-lt"/>
            </a:endParaRPr>
          </a:p>
          <a:p>
            <a:pPr marL="285750" indent="-285750">
              <a:buFont typeface="Arial" panose="020B0604020202020204" pitchFamily="34" charset="0"/>
              <a:buChar char="•"/>
            </a:pPr>
            <a:r>
              <a:rPr lang="en-US" dirty="0">
                <a:ea typeface="Calibri" panose="020F0502020204030204"/>
                <a:cs typeface="Calibri" panose="020F0502020204030204"/>
              </a:rPr>
              <a:t>As negative affective intensity increased for a given event, people put more effort towards regulating their emotions during that event.</a:t>
            </a:r>
          </a:p>
          <a:p>
            <a:pPr marL="285750" indent="-285750">
              <a:buFont typeface="Arial" panose="020B0604020202020204" pitchFamily="34" charset="0"/>
              <a:buChar char="•"/>
            </a:pPr>
            <a:endParaRPr lang="en-US" dirty="0">
              <a:ea typeface="+mn-lt"/>
              <a:cs typeface="+mn-lt"/>
            </a:endParaRPr>
          </a:p>
        </p:txBody>
      </p:sp>
      <p:sp>
        <p:nvSpPr>
          <p:cNvPr id="7" name="TextBox 6">
            <a:extLst>
              <a:ext uri="{FF2B5EF4-FFF2-40B4-BE49-F238E27FC236}">
                <a16:creationId xmlns:a16="http://schemas.microsoft.com/office/drawing/2014/main" id="{4D37E7A6-6F80-4E53-A3B6-3E40D5178602}"/>
              </a:ext>
            </a:extLst>
          </p:cNvPr>
          <p:cNvSpPr txBox="1"/>
          <p:nvPr/>
        </p:nvSpPr>
        <p:spPr>
          <a:xfrm>
            <a:off x="962025" y="5240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pic>
        <p:nvPicPr>
          <p:cNvPr id="4" name="Picture 3" descr="A graph of different colored lines&#10;&#10;Description automatically generated">
            <a:extLst>
              <a:ext uri="{FF2B5EF4-FFF2-40B4-BE49-F238E27FC236}">
                <a16:creationId xmlns:a16="http://schemas.microsoft.com/office/drawing/2014/main" id="{3AE226A2-6BAF-3756-6F37-34F804368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68" y="796498"/>
            <a:ext cx="6603999" cy="4953000"/>
          </a:xfrm>
          <a:prstGeom prst="rect">
            <a:avLst/>
          </a:prstGeom>
        </p:spPr>
      </p:pic>
      <p:sp>
        <p:nvSpPr>
          <p:cNvPr id="2" name="TextBox 1">
            <a:extLst>
              <a:ext uri="{FF2B5EF4-FFF2-40B4-BE49-F238E27FC236}">
                <a16:creationId xmlns:a16="http://schemas.microsoft.com/office/drawing/2014/main" id="{EE3E3788-0A6F-25C9-DC41-2EF60D6767C1}"/>
              </a:ext>
            </a:extLst>
          </p:cNvPr>
          <p:cNvSpPr txBox="1"/>
          <p:nvPr/>
        </p:nvSpPr>
        <p:spPr>
          <a:xfrm>
            <a:off x="23812" y="381000"/>
            <a:ext cx="5132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Calibri"/>
                <a:cs typeface="Calibri"/>
              </a:rPr>
              <a:t>When feeling intense emotions, </a:t>
            </a:r>
            <a:br>
              <a:rPr lang="en-US" sz="2400" b="1" dirty="0">
                <a:ea typeface="Calibri"/>
                <a:cs typeface="Calibri"/>
              </a:rPr>
            </a:br>
            <a:r>
              <a:rPr lang="en-US" sz="2400" b="1" dirty="0">
                <a:ea typeface="Calibri"/>
                <a:cs typeface="Calibri"/>
              </a:rPr>
              <a:t>people self-regulated</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246528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4FEA86-99E5-364A-DCD7-51CE4A161C07}"/>
              </a:ext>
            </a:extLst>
          </p:cNvPr>
          <p:cNvSpPr txBox="1"/>
          <p:nvPr/>
        </p:nvSpPr>
        <p:spPr>
          <a:xfrm>
            <a:off x="1752775" y="2569777"/>
            <a:ext cx="2868927" cy="1200329"/>
          </a:xfrm>
          <a:prstGeom prst="rect">
            <a:avLst/>
          </a:prstGeom>
          <a:noFill/>
        </p:spPr>
        <p:txBody>
          <a:bodyPr wrap="none" rtlCol="0">
            <a:spAutoFit/>
          </a:bodyPr>
          <a:lstStyle/>
          <a:p>
            <a:r>
              <a:rPr lang="en-US" sz="7200" b="1" dirty="0">
                <a:solidFill>
                  <a:srgbClr val="00B050"/>
                </a:solidFill>
              </a:rPr>
              <a:t>Theory</a:t>
            </a:r>
          </a:p>
        </p:txBody>
      </p:sp>
      <p:sp>
        <p:nvSpPr>
          <p:cNvPr id="3" name="TextBox 2">
            <a:extLst>
              <a:ext uri="{FF2B5EF4-FFF2-40B4-BE49-F238E27FC236}">
                <a16:creationId xmlns:a16="http://schemas.microsoft.com/office/drawing/2014/main" id="{784883C2-552E-11A4-9AA0-36C9C2EBD05F}"/>
              </a:ext>
            </a:extLst>
          </p:cNvPr>
          <p:cNvSpPr txBox="1"/>
          <p:nvPr/>
        </p:nvSpPr>
        <p:spPr>
          <a:xfrm>
            <a:off x="7570300" y="2569776"/>
            <a:ext cx="3224537" cy="1200329"/>
          </a:xfrm>
          <a:prstGeom prst="rect">
            <a:avLst/>
          </a:prstGeom>
          <a:noFill/>
        </p:spPr>
        <p:txBody>
          <a:bodyPr wrap="none" rtlCol="0">
            <a:spAutoFit/>
          </a:bodyPr>
          <a:lstStyle/>
          <a:p>
            <a:r>
              <a:rPr lang="en-US" sz="7200" b="1" dirty="0">
                <a:solidFill>
                  <a:srgbClr val="FF0000"/>
                </a:solidFill>
              </a:rPr>
              <a:t>Practice</a:t>
            </a:r>
          </a:p>
        </p:txBody>
      </p:sp>
    </p:spTree>
    <p:extLst>
      <p:ext uri="{BB962C8B-B14F-4D97-AF65-F5344CB8AC3E}">
        <p14:creationId xmlns:p14="http://schemas.microsoft.com/office/powerpoint/2010/main" val="432331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Emotions were also free-response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again</a:t>
            </a:r>
            <a:br>
              <a:rPr lang="en-US" sz="1600" spc="-100" dirty="0">
                <a:solidFill>
                  <a:schemeClr val="accent6">
                    <a:lumMod val="20000"/>
                    <a:lumOff val="80000"/>
                  </a:schemeClr>
                </a:solidFill>
              </a:rPr>
            </a:br>
            <a:r>
              <a:rPr lang="en-US" sz="1600" spc="-100" dirty="0">
                <a:solidFill>
                  <a:schemeClr val="accent6">
                    <a:lumMod val="20000"/>
                    <a:lumOff val="80000"/>
                  </a:schemeClr>
                </a:solidFill>
              </a:rPr>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9056084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Strategies were coded again</a:t>
            </a:r>
            <a:br>
              <a:rPr lang="en-US" sz="1600" spc="-100" dirty="0">
                <a:solidFill>
                  <a:schemeClr val="accent6">
                    <a:lumMod val="20000"/>
                    <a:lumOff val="80000"/>
                  </a:schemeClr>
                </a:solidFill>
              </a:rPr>
            </a:br>
            <a:r>
              <a:rPr lang="en-US" sz="1600" spc="-100" dirty="0">
                <a:solidFill>
                  <a:schemeClr val="accent6">
                    <a:lumMod val="20000"/>
                    <a:lumOff val="80000"/>
                  </a:schemeClr>
                </a:solidFill>
              </a:rPr>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8136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26566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5" name="Rectangle 4"/>
          <p:cNvSpPr/>
          <p:nvPr/>
        </p:nvSpPr>
        <p:spPr>
          <a:xfrm>
            <a:off x="5882325" y="873158"/>
            <a:ext cx="6221691" cy="44906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6" name="TextBox 5">
            <a:extLst>
              <a:ext uri="{FF2B5EF4-FFF2-40B4-BE49-F238E27FC236}">
                <a16:creationId xmlns:a16="http://schemas.microsoft.com/office/drawing/2014/main" id="{F1C9CFF8-6DF3-7F94-C0FE-8EE0A407C869}"/>
              </a:ext>
            </a:extLst>
          </p:cNvPr>
          <p:cNvSpPr txBox="1"/>
          <p:nvPr/>
        </p:nvSpPr>
        <p:spPr>
          <a:xfrm>
            <a:off x="416560" y="1971040"/>
            <a:ext cx="44602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pPr marL="285750" indent="-285750">
              <a:buFont typeface="Arial"/>
              <a:buChar char="•"/>
            </a:pP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1331660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6" name="TextBox 5">
            <a:extLst>
              <a:ext uri="{FF2B5EF4-FFF2-40B4-BE49-F238E27FC236}">
                <a16:creationId xmlns:a16="http://schemas.microsoft.com/office/drawing/2014/main" id="{F1C9CFF8-6DF3-7F94-C0FE-8EE0A407C869}"/>
              </a:ext>
            </a:extLst>
          </p:cNvPr>
          <p:cNvSpPr txBox="1"/>
          <p:nvPr/>
        </p:nvSpPr>
        <p:spPr>
          <a:xfrm>
            <a:off x="416560" y="1971040"/>
            <a:ext cx="44602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pPr marL="285750" indent="-285750">
              <a:buFont typeface="Arial"/>
              <a:buChar char="•"/>
            </a:pP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6812993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5184742"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4742" y="775354"/>
            <a:ext cx="7007258" cy="5255444"/>
          </a:xfrm>
          <a:prstGeom prst="rect">
            <a:avLst/>
          </a:prstGeom>
        </p:spPr>
      </p:pic>
      <p:sp>
        <p:nvSpPr>
          <p:cNvPr id="2" name="TextBox 1">
            <a:extLst>
              <a:ext uri="{FF2B5EF4-FFF2-40B4-BE49-F238E27FC236}">
                <a16:creationId xmlns:a16="http://schemas.microsoft.com/office/drawing/2014/main" id="{E0F220EC-AFD9-E4B1-108F-CC97D76B9F3E}"/>
              </a:ext>
            </a:extLst>
          </p:cNvPr>
          <p:cNvSpPr txBox="1"/>
          <p:nvPr/>
        </p:nvSpPr>
        <p:spPr>
          <a:xfrm>
            <a:off x="304800" y="2336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We are certainly self-regulating, but how we do so is complicated ...</a:t>
            </a:r>
            <a:endParaRPr lang="en-US" sz="2400">
              <a:ea typeface="Calibri"/>
              <a:cs typeface="Calibri"/>
            </a:endParaRPr>
          </a:p>
        </p:txBody>
      </p:sp>
      <p:sp>
        <p:nvSpPr>
          <p:cNvPr id="9" name="TextBox 8">
            <a:extLst>
              <a:ext uri="{FF2B5EF4-FFF2-40B4-BE49-F238E27FC236}">
                <a16:creationId xmlns:a16="http://schemas.microsoft.com/office/drawing/2014/main" id="{27D4C915-E802-8B7A-97C4-507701E4CD4C}"/>
              </a:ext>
            </a:extLst>
          </p:cNvPr>
          <p:cNvSpPr txBox="1"/>
          <p:nvPr/>
        </p:nvSpPr>
        <p:spPr>
          <a:xfrm>
            <a:off x="416560" y="1971040"/>
            <a:ext cx="446024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Affective intensity </a:t>
            </a:r>
            <a:r>
              <a:rPr lang="en-US" b="1" i="1" u="sng" dirty="0">
                <a:ea typeface="Calibri"/>
                <a:cs typeface="Calibri"/>
              </a:rPr>
              <a:t>did not</a:t>
            </a:r>
            <a:r>
              <a:rPr lang="en-US" dirty="0">
                <a:ea typeface="Calibri"/>
                <a:cs typeface="Calibri"/>
              </a:rPr>
              <a:t> predict which strategy participants used when regulating their emotions in this context.</a:t>
            </a:r>
          </a:p>
          <a:p>
            <a:endParaRPr lang="en-US" dirty="0">
              <a:ea typeface="Calibri"/>
              <a:cs typeface="Calibri"/>
            </a:endParaRPr>
          </a:p>
          <a:p>
            <a:pPr marL="285750" indent="-285750">
              <a:buFont typeface="Arial"/>
              <a:buChar char="•"/>
            </a:pPr>
            <a:r>
              <a:rPr lang="en-US" dirty="0">
                <a:ea typeface="Calibri"/>
                <a:cs typeface="Calibri"/>
              </a:rPr>
              <a:t>This was true even when taking a multiverse approach and adjusting for known covariates including cognitive load, sex, and ERQ scores.</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1142412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3828"/>
          <a:stretch/>
        </p:blipFill>
        <p:spPr>
          <a:xfrm>
            <a:off x="537182" y="352777"/>
            <a:ext cx="11117635" cy="6152445"/>
          </a:xfrm>
          <a:prstGeom prst="rect">
            <a:avLst/>
          </a:prstGeom>
        </p:spPr>
      </p:pic>
    </p:spTree>
    <p:extLst>
      <p:ext uri="{BB962C8B-B14F-4D97-AF65-F5344CB8AC3E}">
        <p14:creationId xmlns:p14="http://schemas.microsoft.com/office/powerpoint/2010/main" val="1660252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9406" y="846055"/>
            <a:ext cx="6887852" cy="5165889"/>
          </a:xfrm>
          <a:prstGeom prst="rect">
            <a:avLst/>
          </a:prstGeom>
        </p:spPr>
      </p:pic>
      <p:sp>
        <p:nvSpPr>
          <p:cNvPr id="7" name="Rectangle 6"/>
          <p:cNvSpPr/>
          <p:nvPr/>
        </p:nvSpPr>
        <p:spPr>
          <a:xfrm rot="684251">
            <a:off x="1055676" y="2243580"/>
            <a:ext cx="5850903" cy="1602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8" name="TextBox 7">
            <a:extLst>
              <a:ext uri="{FF2B5EF4-FFF2-40B4-BE49-F238E27FC236}">
                <a16:creationId xmlns:a16="http://schemas.microsoft.com/office/drawing/2014/main" id="{730D5B06-EEA6-3949-D827-81EC9E0B758E}"/>
              </a:ext>
            </a:extLst>
          </p:cNvPr>
          <p:cNvSpPr txBox="1"/>
          <p:nvPr/>
        </p:nvSpPr>
        <p:spPr>
          <a:xfrm>
            <a:off x="7447280" y="1554480"/>
            <a:ext cx="44602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Reappraisal performed about evenly at all levels of intensity, while distraction got worse as intensity increases</a:t>
            </a:r>
            <a:endParaRPr lang="en-US" dirty="0"/>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is contrary to what previous lab research might suggest </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1065612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9406" y="846055"/>
            <a:ext cx="6887852" cy="5165889"/>
          </a:xfrm>
          <a:prstGeom prst="rect">
            <a:avLst/>
          </a:prstGeom>
        </p:spPr>
      </p:pic>
      <p:sp>
        <p:nvSpPr>
          <p:cNvPr id="4" name="TextBox 3">
            <a:extLst>
              <a:ext uri="{FF2B5EF4-FFF2-40B4-BE49-F238E27FC236}">
                <a16:creationId xmlns:a16="http://schemas.microsoft.com/office/drawing/2014/main" id="{6255448A-0AFF-9432-9A90-CC59585948CE}"/>
              </a:ext>
            </a:extLst>
          </p:cNvPr>
          <p:cNvSpPr txBox="1"/>
          <p:nvPr/>
        </p:nvSpPr>
        <p:spPr>
          <a:xfrm>
            <a:off x="7335520" y="132080"/>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At least part of the reason that it may be complicated is that ...</a:t>
            </a:r>
            <a:endParaRPr lang="en-US" sz="2400">
              <a:ea typeface="Calibri"/>
              <a:cs typeface="Calibri"/>
            </a:endParaRPr>
          </a:p>
        </p:txBody>
      </p:sp>
      <p:sp>
        <p:nvSpPr>
          <p:cNvPr id="8" name="TextBox 7">
            <a:extLst>
              <a:ext uri="{FF2B5EF4-FFF2-40B4-BE49-F238E27FC236}">
                <a16:creationId xmlns:a16="http://schemas.microsoft.com/office/drawing/2014/main" id="{730D5B06-EEA6-3949-D827-81EC9E0B758E}"/>
              </a:ext>
            </a:extLst>
          </p:cNvPr>
          <p:cNvSpPr txBox="1"/>
          <p:nvPr/>
        </p:nvSpPr>
        <p:spPr>
          <a:xfrm>
            <a:off x="7447280" y="1554480"/>
            <a:ext cx="44602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Reappraisal performed about evenly at all levels of intensity, while distraction got worse as intensity increases</a:t>
            </a:r>
            <a:endParaRPr lang="en-US" dirty="0"/>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This is contrary to what previous lab research might suggest </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3751601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14" name="Picture 13" descr="A child and child standing on a sidewalk&#10;&#10;Description automatically generated">
            <a:extLst>
              <a:ext uri="{FF2B5EF4-FFF2-40B4-BE49-F238E27FC236}">
                <a16:creationId xmlns:a16="http://schemas.microsoft.com/office/drawing/2014/main" id="{490FE309-3B15-D1D9-7208-94A08A99499F}"/>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968635" y="2392621"/>
            <a:ext cx="1300184" cy="1583880"/>
          </a:xfrm>
          <a:prstGeom prst="rect">
            <a:avLst/>
          </a:prstGeom>
        </p:spPr>
      </p:pic>
      <p:grpSp>
        <p:nvGrpSpPr>
          <p:cNvPr id="6" name="Group 5">
            <a:extLst>
              <a:ext uri="{FF2B5EF4-FFF2-40B4-BE49-F238E27FC236}">
                <a16:creationId xmlns:a16="http://schemas.microsoft.com/office/drawing/2014/main" id="{10DCC2E0-A7F1-69B6-3564-455B76EAA516}"/>
              </a:ext>
            </a:extLst>
          </p:cNvPr>
          <p:cNvGrpSpPr/>
          <p:nvPr/>
        </p:nvGrpSpPr>
        <p:grpSpPr>
          <a:xfrm>
            <a:off x="7559091" y="996364"/>
            <a:ext cx="2171392" cy="1252471"/>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FD1CC5E9-3AE5-8EA7-E463-BD0DBE8360A7}"/>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7171" r="4408"/>
            <a:stretch/>
          </p:blipFill>
          <p:spPr>
            <a:xfrm>
              <a:off x="2405742" y="1701671"/>
              <a:ext cx="2613853" cy="2823882"/>
            </a:xfrm>
            <a:prstGeom prst="rect">
              <a:avLst/>
            </a:prstGeom>
          </p:spPr>
        </p:pic>
        <p:pic>
          <p:nvPicPr>
            <p:cNvPr id="4" name="Picture 3" descr="A person and person talking to each other&#10;&#10;Description automatically generated">
              <a:extLst>
                <a:ext uri="{FF2B5EF4-FFF2-40B4-BE49-F238E27FC236}">
                  <a16:creationId xmlns:a16="http://schemas.microsoft.com/office/drawing/2014/main" id="{C02D324B-ED11-DFA4-9CE1-F28486C295F8}"/>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r="59257"/>
            <a:stretch/>
          </p:blipFill>
          <p:spPr>
            <a:xfrm>
              <a:off x="637315" y="1701671"/>
              <a:ext cx="2199375" cy="2823882"/>
            </a:xfrm>
            <a:prstGeom prst="rect">
              <a:avLst/>
            </a:prstGeom>
          </p:spPr>
        </p:pic>
      </p:grpSp>
      <p:sp>
        <p:nvSpPr>
          <p:cNvPr id="2" name="TextBox 1">
            <a:extLst>
              <a:ext uri="{FF2B5EF4-FFF2-40B4-BE49-F238E27FC236}">
                <a16:creationId xmlns:a16="http://schemas.microsoft.com/office/drawing/2014/main" id="{28F362C1-FF63-0AEB-54CE-F2F47883DC68}"/>
              </a:ext>
            </a:extLst>
          </p:cNvPr>
          <p:cNvSpPr txBox="1"/>
          <p:nvPr/>
        </p:nvSpPr>
        <p:spPr>
          <a:xfrm>
            <a:off x="7043491" y="303659"/>
            <a:ext cx="4740928" cy="523220"/>
          </a:xfrm>
          <a:prstGeom prst="rect">
            <a:avLst/>
          </a:prstGeom>
          <a:noFill/>
        </p:spPr>
        <p:txBody>
          <a:bodyPr wrap="square" rtlCol="0">
            <a:spAutoFit/>
          </a:bodyPr>
          <a:lstStyle/>
          <a:p>
            <a:pPr algn="ctr"/>
            <a:r>
              <a:rPr lang="en-US" sz="2800" b="1" dirty="0"/>
              <a:t>Regulation Strategy </a:t>
            </a:r>
            <a:r>
              <a:rPr lang="en-US" sz="2800" b="1" dirty="0">
                <a:solidFill>
                  <a:srgbClr val="FF0000"/>
                </a:solidFill>
              </a:rPr>
              <a:t>Use</a:t>
            </a:r>
            <a:endParaRPr lang="en-US" sz="2800" dirty="0">
              <a:solidFill>
                <a:srgbClr val="FF0000"/>
              </a:solidFill>
            </a:endParaRPr>
          </a:p>
        </p:txBody>
      </p:sp>
      <p:sp>
        <p:nvSpPr>
          <p:cNvPr id="9" name="TextBox 8">
            <a:extLst>
              <a:ext uri="{FF2B5EF4-FFF2-40B4-BE49-F238E27FC236}">
                <a16:creationId xmlns:a16="http://schemas.microsoft.com/office/drawing/2014/main" id="{890CBF0A-FEE7-AD97-44B0-26B0A0DA8DB8}"/>
              </a:ext>
            </a:extLst>
          </p:cNvPr>
          <p:cNvSpPr txBox="1"/>
          <p:nvPr/>
        </p:nvSpPr>
        <p:spPr>
          <a:xfrm>
            <a:off x="158973" y="303659"/>
            <a:ext cx="5344155" cy="523220"/>
          </a:xfrm>
          <a:prstGeom prst="rect">
            <a:avLst/>
          </a:prstGeom>
          <a:noFill/>
        </p:spPr>
        <p:txBody>
          <a:bodyPr wrap="square" rtlCol="0">
            <a:spAutoFit/>
          </a:bodyPr>
          <a:lstStyle/>
          <a:p>
            <a:pPr algn="ctr"/>
            <a:r>
              <a:rPr lang="en-US" sz="2800" b="1" dirty="0"/>
              <a:t>Regulation Strategy </a:t>
            </a:r>
            <a:r>
              <a:rPr lang="en-US" sz="2800" b="1" dirty="0">
                <a:solidFill>
                  <a:schemeClr val="accent6"/>
                </a:solidFill>
              </a:rPr>
              <a:t>Choice</a:t>
            </a:r>
            <a:endParaRPr lang="en-US" sz="2800" dirty="0">
              <a:solidFill>
                <a:schemeClr val="accent6"/>
              </a:solidFill>
            </a:endParaRPr>
          </a:p>
        </p:txBody>
      </p:sp>
      <p:pic>
        <p:nvPicPr>
          <p:cNvPr id="10" name="Picture 9">
            <a:extLst>
              <a:ext uri="{FF2B5EF4-FFF2-40B4-BE49-F238E27FC236}">
                <a16:creationId xmlns:a16="http://schemas.microsoft.com/office/drawing/2014/main" id="{F63455BC-A9B1-7C4A-4840-39A7E05E878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976188" y="1309046"/>
            <a:ext cx="3709727" cy="2354775"/>
          </a:xfrm>
          <a:prstGeom prst="rect">
            <a:avLst/>
          </a:prstGeom>
        </p:spPr>
      </p:pic>
      <p:sp>
        <p:nvSpPr>
          <p:cNvPr id="3" name="Not Equal 2">
            <a:extLst>
              <a:ext uri="{FF2B5EF4-FFF2-40B4-BE49-F238E27FC236}">
                <a16:creationId xmlns:a16="http://schemas.microsoft.com/office/drawing/2014/main" id="{6CBB1DCD-F267-C7CC-B7B1-9E6F9CBC9114}"/>
              </a:ext>
            </a:extLst>
          </p:cNvPr>
          <p:cNvSpPr/>
          <p:nvPr/>
        </p:nvSpPr>
        <p:spPr>
          <a:xfrm>
            <a:off x="5311422" y="1641554"/>
            <a:ext cx="1569155" cy="1123902"/>
          </a:xfrm>
          <a:prstGeom prst="mathNotEqual">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53403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4FEA86-99E5-364A-DCD7-51CE4A161C07}"/>
              </a:ext>
            </a:extLst>
          </p:cNvPr>
          <p:cNvSpPr txBox="1"/>
          <p:nvPr/>
        </p:nvSpPr>
        <p:spPr>
          <a:xfrm>
            <a:off x="4430333" y="103031"/>
            <a:ext cx="3669440" cy="1446550"/>
          </a:xfrm>
          <a:prstGeom prst="rect">
            <a:avLst/>
          </a:prstGeom>
          <a:noFill/>
        </p:spPr>
        <p:txBody>
          <a:bodyPr wrap="none" rtlCol="0">
            <a:spAutoFit/>
          </a:bodyPr>
          <a:lstStyle/>
          <a:p>
            <a:r>
              <a:rPr lang="en-US" sz="8800" b="1" dirty="0">
                <a:solidFill>
                  <a:srgbClr val="00B050"/>
                </a:solidFill>
              </a:rPr>
              <a:t>Theory</a:t>
            </a:r>
          </a:p>
        </p:txBody>
      </p:sp>
      <p:sp>
        <p:nvSpPr>
          <p:cNvPr id="3" name="TextBox 2">
            <a:extLst>
              <a:ext uri="{FF2B5EF4-FFF2-40B4-BE49-F238E27FC236}">
                <a16:creationId xmlns:a16="http://schemas.microsoft.com/office/drawing/2014/main" id="{D8F5F6B1-844F-A8ED-8D6B-8345807D36DA}"/>
              </a:ext>
            </a:extLst>
          </p:cNvPr>
          <p:cNvSpPr txBox="1"/>
          <p:nvPr/>
        </p:nvSpPr>
        <p:spPr>
          <a:xfrm>
            <a:off x="12218751" y="103031"/>
            <a:ext cx="4133904" cy="1446550"/>
          </a:xfrm>
          <a:prstGeom prst="rect">
            <a:avLst/>
          </a:prstGeom>
          <a:noFill/>
        </p:spPr>
        <p:txBody>
          <a:bodyPr wrap="none" rtlCol="0">
            <a:spAutoFit/>
          </a:bodyPr>
          <a:lstStyle/>
          <a:p>
            <a:r>
              <a:rPr lang="en-US" sz="8800" b="1" dirty="0">
                <a:solidFill>
                  <a:srgbClr val="FF0000"/>
                </a:solidFill>
              </a:rPr>
              <a:t>Practice</a:t>
            </a:r>
          </a:p>
        </p:txBody>
      </p:sp>
      <p:grpSp>
        <p:nvGrpSpPr>
          <p:cNvPr id="8" name="Group 7">
            <a:extLst>
              <a:ext uri="{FF2B5EF4-FFF2-40B4-BE49-F238E27FC236}">
                <a16:creationId xmlns:a16="http://schemas.microsoft.com/office/drawing/2014/main" id="{8EF661BE-3D5A-2A41-834C-AAB63390781B}"/>
              </a:ext>
            </a:extLst>
          </p:cNvPr>
          <p:cNvGrpSpPr/>
          <p:nvPr/>
        </p:nvGrpSpPr>
        <p:grpSpPr>
          <a:xfrm>
            <a:off x="820851" y="1810188"/>
            <a:ext cx="4829578" cy="3192566"/>
            <a:chOff x="463639" y="1960035"/>
            <a:chExt cx="4829578" cy="3192566"/>
          </a:xfrm>
        </p:grpSpPr>
        <p:pic>
          <p:nvPicPr>
            <p:cNvPr id="6" name="Picture 5" descr="A black screen with white text&#10;&#10;Description automatically generated">
              <a:extLst>
                <a:ext uri="{FF2B5EF4-FFF2-40B4-BE49-F238E27FC236}">
                  <a16:creationId xmlns:a16="http://schemas.microsoft.com/office/drawing/2014/main" id="{35C7610A-646D-1400-7AA6-2A341E1474D5}"/>
                </a:ext>
              </a:extLst>
            </p:cNvPr>
            <p:cNvPicPr>
              <a:picLocks noChangeAspect="1"/>
            </p:cNvPicPr>
            <p:nvPr/>
          </p:nvPicPr>
          <p:blipFill rotWithShape="1">
            <a:blip r:embed="rId3">
              <a:extLst>
                <a:ext uri="{28A0092B-C50C-407E-A947-70E740481C1C}">
                  <a14:useLocalDpi xmlns:a14="http://schemas.microsoft.com/office/drawing/2010/main" val="0"/>
                </a:ext>
              </a:extLst>
            </a:blip>
            <a:srcRect l="1152" t="2471" r="1887"/>
            <a:stretch/>
          </p:blipFill>
          <p:spPr>
            <a:xfrm>
              <a:off x="463639" y="2760986"/>
              <a:ext cx="4829578" cy="2391615"/>
            </a:xfrm>
            <a:prstGeom prst="rect">
              <a:avLst/>
            </a:prstGeom>
          </p:spPr>
        </p:pic>
        <p:sp>
          <p:nvSpPr>
            <p:cNvPr id="7" name="TextBox 6">
              <a:extLst>
                <a:ext uri="{FF2B5EF4-FFF2-40B4-BE49-F238E27FC236}">
                  <a16:creationId xmlns:a16="http://schemas.microsoft.com/office/drawing/2014/main" id="{EC5157D3-3FCA-7893-178E-192D4B176C57}"/>
                </a:ext>
              </a:extLst>
            </p:cNvPr>
            <p:cNvSpPr txBox="1"/>
            <p:nvPr/>
          </p:nvSpPr>
          <p:spPr>
            <a:xfrm>
              <a:off x="1146220" y="1960035"/>
              <a:ext cx="3765454" cy="369332"/>
            </a:xfrm>
            <a:prstGeom prst="rect">
              <a:avLst/>
            </a:prstGeom>
            <a:noFill/>
          </p:spPr>
          <p:txBody>
            <a:bodyPr wrap="none" rtlCol="0">
              <a:spAutoFit/>
            </a:bodyPr>
            <a:lstStyle/>
            <a:p>
              <a:r>
                <a:rPr lang="en-US" b="1" dirty="0"/>
                <a:t>Process Model of Emotion Regulation</a:t>
              </a:r>
            </a:p>
          </p:txBody>
        </p:sp>
      </p:grpSp>
      <p:sp>
        <p:nvSpPr>
          <p:cNvPr id="4" name="TextBox 3">
            <a:extLst>
              <a:ext uri="{FF2B5EF4-FFF2-40B4-BE49-F238E27FC236}">
                <a16:creationId xmlns:a16="http://schemas.microsoft.com/office/drawing/2014/main" id="{536DB8FB-3412-CB3B-55BC-7B4E263196CB}"/>
              </a:ext>
            </a:extLst>
          </p:cNvPr>
          <p:cNvSpPr txBox="1"/>
          <p:nvPr/>
        </p:nvSpPr>
        <p:spPr>
          <a:xfrm>
            <a:off x="2788241" y="2048715"/>
            <a:ext cx="894797" cy="261610"/>
          </a:xfrm>
          <a:prstGeom prst="rect">
            <a:avLst/>
          </a:prstGeom>
          <a:noFill/>
        </p:spPr>
        <p:txBody>
          <a:bodyPr wrap="none" rtlCol="0">
            <a:spAutoFit/>
          </a:bodyPr>
          <a:lstStyle/>
          <a:p>
            <a:r>
              <a:rPr lang="en-US" sz="1100" dirty="0"/>
              <a:t>Gross, 1998 </a:t>
            </a:r>
          </a:p>
        </p:txBody>
      </p:sp>
    </p:spTree>
    <p:extLst>
      <p:ext uri="{BB962C8B-B14F-4D97-AF65-F5344CB8AC3E}">
        <p14:creationId xmlns:p14="http://schemas.microsoft.com/office/powerpoint/2010/main" val="576187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14" name="Picture 13" descr="A child and child standing on a sidewalk&#10;&#10;Description automatically generated">
            <a:extLst>
              <a:ext uri="{FF2B5EF4-FFF2-40B4-BE49-F238E27FC236}">
                <a16:creationId xmlns:a16="http://schemas.microsoft.com/office/drawing/2014/main" id="{490FE309-3B15-D1D9-7208-94A08A99499F}"/>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4422" r="27748"/>
          <a:stretch/>
        </p:blipFill>
        <p:spPr>
          <a:xfrm>
            <a:off x="9746974" y="1749464"/>
            <a:ext cx="1129553" cy="1679536"/>
          </a:xfrm>
          <a:prstGeom prst="rect">
            <a:avLst/>
          </a:prstGeom>
        </p:spPr>
      </p:pic>
      <p:grpSp>
        <p:nvGrpSpPr>
          <p:cNvPr id="6" name="Group 5">
            <a:extLst>
              <a:ext uri="{FF2B5EF4-FFF2-40B4-BE49-F238E27FC236}">
                <a16:creationId xmlns:a16="http://schemas.microsoft.com/office/drawing/2014/main" id="{10DCC2E0-A7F1-69B6-3564-455B76EAA516}"/>
              </a:ext>
            </a:extLst>
          </p:cNvPr>
          <p:cNvGrpSpPr/>
          <p:nvPr/>
        </p:nvGrpSpPr>
        <p:grpSpPr>
          <a:xfrm>
            <a:off x="6913067" y="952828"/>
            <a:ext cx="1981550" cy="1394081"/>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FD1CC5E9-3AE5-8EA7-E463-BD0DBE8360A7}"/>
                </a:ext>
              </a:extLst>
            </p:cNvPr>
            <p:cNvPicPr>
              <a:picLocks noChangeAspect="1"/>
            </p:cNvPicPr>
            <p:nvPr/>
          </p:nvPicPr>
          <p:blipFill rotWithShape="1">
            <a:blip r:embed="rId6">
              <a:alphaModFix amt="35000"/>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7171" r="4408"/>
            <a:stretch/>
          </p:blipFill>
          <p:spPr>
            <a:xfrm>
              <a:off x="2405742" y="1701671"/>
              <a:ext cx="2613853" cy="2823882"/>
            </a:xfrm>
            <a:prstGeom prst="rect">
              <a:avLst/>
            </a:prstGeom>
          </p:spPr>
        </p:pic>
        <p:pic>
          <p:nvPicPr>
            <p:cNvPr id="4" name="Picture 3" descr="A person and person talking to each other&#10;&#10;Description automatically generated">
              <a:extLst>
                <a:ext uri="{FF2B5EF4-FFF2-40B4-BE49-F238E27FC236}">
                  <a16:creationId xmlns:a16="http://schemas.microsoft.com/office/drawing/2014/main" id="{C02D324B-ED11-DFA4-9CE1-F28486C295F8}"/>
                </a:ext>
              </a:extLst>
            </p:cNvPr>
            <p:cNvPicPr>
              <a:picLocks noChangeAspect="1"/>
            </p:cNvPicPr>
            <p:nvPr/>
          </p:nvPicPr>
          <p:blipFill rotWithShape="1">
            <a:blip r:embed="rId6">
              <a:alphaModFix amt="35000"/>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r="59257"/>
            <a:stretch/>
          </p:blipFill>
          <p:spPr>
            <a:xfrm>
              <a:off x="637315" y="1701671"/>
              <a:ext cx="2199375" cy="2823882"/>
            </a:xfrm>
            <a:prstGeom prst="rect">
              <a:avLst/>
            </a:prstGeom>
          </p:spPr>
        </p:pic>
      </p:grpSp>
      <p:sp>
        <p:nvSpPr>
          <p:cNvPr id="2" name="TextBox 1">
            <a:extLst>
              <a:ext uri="{FF2B5EF4-FFF2-40B4-BE49-F238E27FC236}">
                <a16:creationId xmlns:a16="http://schemas.microsoft.com/office/drawing/2014/main" id="{28F362C1-FF63-0AEB-54CE-F2F47883DC68}"/>
              </a:ext>
            </a:extLst>
          </p:cNvPr>
          <p:cNvSpPr txBox="1"/>
          <p:nvPr/>
        </p:nvSpPr>
        <p:spPr>
          <a:xfrm>
            <a:off x="6549428" y="210721"/>
            <a:ext cx="4740928" cy="523220"/>
          </a:xfrm>
          <a:prstGeom prst="rect">
            <a:avLst/>
          </a:prstGeom>
          <a:noFill/>
        </p:spPr>
        <p:txBody>
          <a:bodyPr wrap="square" rtlCol="0">
            <a:spAutoFit/>
          </a:bodyPr>
          <a:lstStyle/>
          <a:p>
            <a:pPr algn="ctr"/>
            <a:r>
              <a:rPr lang="en-US" sz="2800" b="1" dirty="0"/>
              <a:t>Regulation Strategy </a:t>
            </a:r>
            <a:r>
              <a:rPr lang="en-US" sz="2800" b="1" dirty="0">
                <a:solidFill>
                  <a:srgbClr val="FF0000"/>
                </a:solidFill>
              </a:rPr>
              <a:t>Use</a:t>
            </a:r>
            <a:endParaRPr lang="en-US" sz="2800" dirty="0">
              <a:solidFill>
                <a:srgbClr val="FF0000"/>
              </a:solidFill>
            </a:endParaRPr>
          </a:p>
        </p:txBody>
      </p:sp>
      <p:sp>
        <p:nvSpPr>
          <p:cNvPr id="9" name="TextBox 8">
            <a:extLst>
              <a:ext uri="{FF2B5EF4-FFF2-40B4-BE49-F238E27FC236}">
                <a16:creationId xmlns:a16="http://schemas.microsoft.com/office/drawing/2014/main" id="{890CBF0A-FEE7-AD97-44B0-26B0A0DA8DB8}"/>
              </a:ext>
            </a:extLst>
          </p:cNvPr>
          <p:cNvSpPr txBox="1"/>
          <p:nvPr/>
        </p:nvSpPr>
        <p:spPr>
          <a:xfrm>
            <a:off x="298419" y="214985"/>
            <a:ext cx="5344155" cy="523220"/>
          </a:xfrm>
          <a:prstGeom prst="rect">
            <a:avLst/>
          </a:prstGeom>
          <a:noFill/>
        </p:spPr>
        <p:txBody>
          <a:bodyPr wrap="square" rtlCol="0">
            <a:spAutoFit/>
          </a:bodyPr>
          <a:lstStyle/>
          <a:p>
            <a:pPr algn="ctr"/>
            <a:r>
              <a:rPr lang="en-US" sz="2800" b="1" dirty="0"/>
              <a:t>Regulation Strategy </a:t>
            </a:r>
            <a:r>
              <a:rPr lang="en-US" sz="2800" b="1" dirty="0">
                <a:solidFill>
                  <a:schemeClr val="accent6"/>
                </a:solidFill>
              </a:rPr>
              <a:t>Choice</a:t>
            </a:r>
            <a:endParaRPr lang="en-US" sz="2800" dirty="0">
              <a:solidFill>
                <a:schemeClr val="accent6"/>
              </a:solidFill>
            </a:endParaRPr>
          </a:p>
        </p:txBody>
      </p:sp>
      <p:sp>
        <p:nvSpPr>
          <p:cNvPr id="3" name="TextBox 2">
            <a:extLst>
              <a:ext uri="{FF2B5EF4-FFF2-40B4-BE49-F238E27FC236}">
                <a16:creationId xmlns:a16="http://schemas.microsoft.com/office/drawing/2014/main" id="{71B72B69-4681-2816-343E-AAD31FB694A4}"/>
              </a:ext>
            </a:extLst>
          </p:cNvPr>
          <p:cNvSpPr txBox="1"/>
          <p:nvPr/>
        </p:nvSpPr>
        <p:spPr>
          <a:xfrm>
            <a:off x="2903916" y="3429000"/>
            <a:ext cx="6384167" cy="584775"/>
          </a:xfrm>
          <a:prstGeom prst="rect">
            <a:avLst/>
          </a:prstGeom>
          <a:noFill/>
        </p:spPr>
        <p:txBody>
          <a:bodyPr wrap="square" rtlCol="0">
            <a:spAutoFit/>
          </a:bodyPr>
          <a:lstStyle/>
          <a:p>
            <a:pPr algn="ctr"/>
            <a:r>
              <a:rPr lang="en-US" sz="3200" b="1" dirty="0"/>
              <a:t>Regulation Strategy </a:t>
            </a:r>
            <a:r>
              <a:rPr lang="en-US" sz="3200" b="1" dirty="0">
                <a:solidFill>
                  <a:schemeClr val="accent1"/>
                </a:solidFill>
              </a:rPr>
              <a:t>Forecasting</a:t>
            </a:r>
            <a:endParaRPr lang="en-US" sz="3200" dirty="0">
              <a:solidFill>
                <a:schemeClr val="accent1"/>
              </a:solidFill>
            </a:endParaRPr>
          </a:p>
        </p:txBody>
      </p:sp>
      <p:grpSp>
        <p:nvGrpSpPr>
          <p:cNvPr id="19" name="Group 18">
            <a:extLst>
              <a:ext uri="{FF2B5EF4-FFF2-40B4-BE49-F238E27FC236}">
                <a16:creationId xmlns:a16="http://schemas.microsoft.com/office/drawing/2014/main" id="{7EA77E71-996B-0476-1B3C-75797DC81145}"/>
              </a:ext>
            </a:extLst>
          </p:cNvPr>
          <p:cNvGrpSpPr/>
          <p:nvPr/>
        </p:nvGrpSpPr>
        <p:grpSpPr>
          <a:xfrm>
            <a:off x="3335962" y="3917351"/>
            <a:ext cx="4613223" cy="2940649"/>
            <a:chOff x="2871918" y="3917351"/>
            <a:chExt cx="4613223" cy="2940649"/>
          </a:xfrm>
        </p:grpSpPr>
        <p:pic>
          <p:nvPicPr>
            <p:cNvPr id="13" name="Picture 12" descr="A person in a white shirt&#10;&#10;Description automatically generated">
              <a:extLst>
                <a:ext uri="{FF2B5EF4-FFF2-40B4-BE49-F238E27FC236}">
                  <a16:creationId xmlns:a16="http://schemas.microsoft.com/office/drawing/2014/main" id="{C5B26AFD-BBF4-840F-8686-89AC0288A1B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16" b="96816" l="10000" r="90000">
                          <a14:foregroundMark x1="68125" y1="10487" x2="61500" y2="7303"/>
                          <a14:foregroundMark x1="61500" y1="7303" x2="55375" y2="10487"/>
                          <a14:foregroundMark x1="71250" y1="58052" x2="80125" y2="77715"/>
                          <a14:foregroundMark x1="80125" y1="77715" x2="45750" y2="96816"/>
                          <a14:foregroundMark x1="45750" y1="96816" x2="50375" y2="74345"/>
                          <a14:foregroundMark x1="50375" y1="74345" x2="54000" y2="66854"/>
                          <a14:foregroundMark x1="89000" y1="91011" x2="88000" y2="8726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871918" y="4705925"/>
              <a:ext cx="3224082" cy="2152075"/>
            </a:xfrm>
            <a:prstGeom prst="rect">
              <a:avLst/>
            </a:prstGeom>
          </p:spPr>
        </p:pic>
        <p:grpSp>
          <p:nvGrpSpPr>
            <p:cNvPr id="16" name="Group 15">
              <a:extLst>
                <a:ext uri="{FF2B5EF4-FFF2-40B4-BE49-F238E27FC236}">
                  <a16:creationId xmlns:a16="http://schemas.microsoft.com/office/drawing/2014/main" id="{C92295DA-E02C-3D03-45BC-BB7526BBBD20}"/>
                </a:ext>
              </a:extLst>
            </p:cNvPr>
            <p:cNvGrpSpPr/>
            <p:nvPr/>
          </p:nvGrpSpPr>
          <p:grpSpPr>
            <a:xfrm>
              <a:off x="5746133" y="4442707"/>
              <a:ext cx="1664183" cy="1189994"/>
              <a:chOff x="637315" y="1701671"/>
              <a:chExt cx="4382280" cy="2823882"/>
            </a:xfrm>
          </p:grpSpPr>
          <p:pic>
            <p:nvPicPr>
              <p:cNvPr id="17" name="Picture 16" descr="A person and person talking to each other&#10;&#10;Description automatically generated">
                <a:extLst>
                  <a:ext uri="{FF2B5EF4-FFF2-40B4-BE49-F238E27FC236}">
                    <a16:creationId xmlns:a16="http://schemas.microsoft.com/office/drawing/2014/main" id="{34E21347-1F90-6891-58AB-59A9E9CFE32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7171" r="4408"/>
              <a:stretch/>
            </p:blipFill>
            <p:spPr>
              <a:xfrm>
                <a:off x="2405742" y="1701671"/>
                <a:ext cx="2613853" cy="2823882"/>
              </a:xfrm>
              <a:prstGeom prst="rect">
                <a:avLst/>
              </a:prstGeom>
            </p:spPr>
          </p:pic>
          <p:pic>
            <p:nvPicPr>
              <p:cNvPr id="18" name="Picture 17" descr="A person and person talking to each other&#10;&#10;Description automatically generated">
                <a:extLst>
                  <a:ext uri="{FF2B5EF4-FFF2-40B4-BE49-F238E27FC236}">
                    <a16:creationId xmlns:a16="http://schemas.microsoft.com/office/drawing/2014/main" id="{04A4F22E-503F-24BC-8C36-96C93C5C3B0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r="59257"/>
              <a:stretch/>
            </p:blipFill>
            <p:spPr>
              <a:xfrm>
                <a:off x="637315" y="1701671"/>
                <a:ext cx="2199375" cy="2823882"/>
              </a:xfrm>
              <a:prstGeom prst="rect">
                <a:avLst/>
              </a:prstGeom>
            </p:spPr>
          </p:pic>
        </p:grpSp>
        <p:sp>
          <p:nvSpPr>
            <p:cNvPr id="15" name="Thought Bubble: Cloud 14">
              <a:extLst>
                <a:ext uri="{FF2B5EF4-FFF2-40B4-BE49-F238E27FC236}">
                  <a16:creationId xmlns:a16="http://schemas.microsoft.com/office/drawing/2014/main" id="{5DD5FEBD-CB5E-D493-93FB-AD650F9599A6}"/>
                </a:ext>
              </a:extLst>
            </p:cNvPr>
            <p:cNvSpPr/>
            <p:nvPr/>
          </p:nvSpPr>
          <p:spPr>
            <a:xfrm rot="3354170">
              <a:off x="5370913" y="4160152"/>
              <a:ext cx="2357030" cy="1871427"/>
            </a:xfrm>
            <a:prstGeom prst="cloudCallou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F63455BC-A9B1-7C4A-4840-39A7E05E878F}"/>
              </a:ext>
            </a:extLst>
          </p:cNvPr>
          <p:cNvPicPr>
            <a:picLocks noChangeAspect="1"/>
          </p:cNvPicPr>
          <p:nvPr/>
        </p:nvPicPr>
        <p:blipFill rotWithShape="1">
          <a:blip r:embed="rId12">
            <a:alphaModFix amt="35000"/>
            <a:extLst>
              <a:ext uri="{BEBA8EAE-BF5A-486C-A8C5-ECC9F3942E4B}">
                <a14:imgProps xmlns:a14="http://schemas.microsoft.com/office/drawing/2010/main">
                  <a14:imgLayer r:embed="rId13">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1315473" y="892775"/>
            <a:ext cx="2905166" cy="1844075"/>
          </a:xfrm>
          <a:prstGeom prst="rect">
            <a:avLst/>
          </a:prstGeom>
        </p:spPr>
      </p:pic>
    </p:spTree>
    <p:extLst>
      <p:ext uri="{BB962C8B-B14F-4D97-AF65-F5344CB8AC3E}">
        <p14:creationId xmlns:p14="http://schemas.microsoft.com/office/powerpoint/2010/main" val="3546321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90CBF0A-FEE7-AD97-44B0-26B0A0DA8DB8}"/>
              </a:ext>
            </a:extLst>
          </p:cNvPr>
          <p:cNvSpPr txBox="1"/>
          <p:nvPr/>
        </p:nvSpPr>
        <p:spPr>
          <a:xfrm>
            <a:off x="1734457" y="2828835"/>
            <a:ext cx="8723086" cy="1200329"/>
          </a:xfrm>
          <a:prstGeom prst="rect">
            <a:avLst/>
          </a:prstGeom>
          <a:noFill/>
        </p:spPr>
        <p:txBody>
          <a:bodyPr wrap="square" rtlCol="0">
            <a:spAutoFit/>
          </a:bodyPr>
          <a:lstStyle/>
          <a:p>
            <a:pPr algn="ctr"/>
            <a:r>
              <a:rPr lang="en-US" sz="3600" b="1" dirty="0"/>
              <a:t>If</a:t>
            </a:r>
            <a:r>
              <a:rPr lang="en-US" sz="3600" b="1" dirty="0">
                <a:solidFill>
                  <a:srgbClr val="FF0000"/>
                </a:solidFill>
              </a:rPr>
              <a:t> Use </a:t>
            </a:r>
            <a:r>
              <a:rPr lang="en-US" sz="3600" b="1" dirty="0"/>
              <a:t>doesn’t match </a:t>
            </a:r>
            <a:r>
              <a:rPr lang="en-US" sz="3600" b="1" dirty="0">
                <a:solidFill>
                  <a:schemeClr val="accent6"/>
                </a:solidFill>
              </a:rPr>
              <a:t>Choice</a:t>
            </a:r>
            <a:r>
              <a:rPr lang="en-US" sz="3600" b="1" dirty="0"/>
              <a:t>, </a:t>
            </a:r>
          </a:p>
          <a:p>
            <a:pPr algn="ctr"/>
            <a:r>
              <a:rPr lang="en-US" sz="3600" b="1" dirty="0"/>
              <a:t>which is </a:t>
            </a:r>
            <a:r>
              <a:rPr lang="en-US" sz="3600" b="1" dirty="0">
                <a:solidFill>
                  <a:schemeClr val="accent1"/>
                </a:solidFill>
              </a:rPr>
              <a:t>Forecasting</a:t>
            </a:r>
            <a:r>
              <a:rPr lang="en-US" sz="3600" b="1" dirty="0"/>
              <a:t> more similar to? </a:t>
            </a:r>
            <a:endParaRPr lang="en-US" sz="3600" dirty="0"/>
          </a:p>
        </p:txBody>
      </p:sp>
    </p:spTree>
    <p:extLst>
      <p:ext uri="{BB962C8B-B14F-4D97-AF65-F5344CB8AC3E}">
        <p14:creationId xmlns:p14="http://schemas.microsoft.com/office/powerpoint/2010/main" val="3201214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Fed descriptions of events, affective information,</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Asked to predict which strategy they would have used.</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63610415"/>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Asked to predict which strategy they would have used.</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endParaRPr lang="en-US" sz="1600" spc="-100" dirty="0">
              <a:solidFill>
                <a:schemeClr val="accent6">
                  <a:lumMod val="20000"/>
                  <a:lumOff val="80000"/>
                </a:schemeClr>
              </a:solidFill>
            </a:endParaRP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686917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51484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3</a:t>
            </a:r>
          </a:p>
          <a:p>
            <a:pPr algn="ctr"/>
            <a:r>
              <a:rPr lang="en-US" sz="2000" dirty="0">
                <a:solidFill>
                  <a:schemeClr val="tx1"/>
                </a:solidFill>
              </a:rPr>
              <a:t>(N = 253)</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95972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E6EE17F2-79F6-665D-64DE-5840E681363B}"/>
              </a:ext>
            </a:extLst>
          </p:cNvPr>
          <p:cNvPicPr>
            <a:picLocks noChangeAspect="1"/>
          </p:cNvPicPr>
          <p:nvPr/>
        </p:nvPicPr>
        <p:blipFill>
          <a:blip r:embed="rId2"/>
          <a:stretch>
            <a:fillRect/>
          </a:stretch>
        </p:blipFill>
        <p:spPr>
          <a:xfrm>
            <a:off x="1014302" y="629708"/>
            <a:ext cx="10163395" cy="5598584"/>
          </a:xfrm>
          <a:prstGeom prst="rect">
            <a:avLst/>
          </a:prstGeom>
        </p:spPr>
      </p:pic>
    </p:spTree>
    <p:extLst>
      <p:ext uri="{BB962C8B-B14F-4D97-AF65-F5344CB8AC3E}">
        <p14:creationId xmlns:p14="http://schemas.microsoft.com/office/powerpoint/2010/main" val="30694629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2011" y="517951"/>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forecasting emotion regulation ...</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4" name="Picture 3" descr="A graph with different colored squares&#10;&#10;Description automatically generated">
            <a:extLst>
              <a:ext uri="{FF2B5EF4-FFF2-40B4-BE49-F238E27FC236}">
                <a16:creationId xmlns:a16="http://schemas.microsoft.com/office/drawing/2014/main" id="{C8A5627E-2901-E4BE-0205-58F5F2E4E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29" y="933450"/>
            <a:ext cx="6654800" cy="4991100"/>
          </a:xfrm>
          <a:prstGeom prst="rect">
            <a:avLst/>
          </a:prstGeom>
        </p:spPr>
      </p:pic>
      <p:sp>
        <p:nvSpPr>
          <p:cNvPr id="6" name="Rectangle 5">
            <a:extLst>
              <a:ext uri="{FF2B5EF4-FFF2-40B4-BE49-F238E27FC236}">
                <a16:creationId xmlns:a16="http://schemas.microsoft.com/office/drawing/2014/main" id="{664C49FF-EDF0-CF5E-E9FE-21EF174F84D0}"/>
              </a:ext>
            </a:extLst>
          </p:cNvPr>
          <p:cNvSpPr/>
          <p:nvPr/>
        </p:nvSpPr>
        <p:spPr>
          <a:xfrm>
            <a:off x="863600" y="802640"/>
            <a:ext cx="5967429" cy="44932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30673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graph with different colored squares&#10;&#10;Description automatically generated">
            <a:extLst>
              <a:ext uri="{FF2B5EF4-FFF2-40B4-BE49-F238E27FC236}">
                <a16:creationId xmlns:a16="http://schemas.microsoft.com/office/drawing/2014/main" id="{F5620080-4E17-37CF-328D-031FF1B88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29" y="933450"/>
            <a:ext cx="6654800" cy="4991100"/>
          </a:xfrm>
          <a:prstGeom prst="rect">
            <a:avLst/>
          </a:prstGeom>
        </p:spPr>
      </p:pic>
      <p:sp>
        <p:nvSpPr>
          <p:cNvPr id="4" name="TextBox 3">
            <a:extLst>
              <a:ext uri="{FF2B5EF4-FFF2-40B4-BE49-F238E27FC236}">
                <a16:creationId xmlns:a16="http://schemas.microsoft.com/office/drawing/2014/main" id="{85E667DD-D121-7C72-4166-404374DB331D}"/>
              </a:ext>
            </a:extLst>
          </p:cNvPr>
          <p:cNvSpPr txBox="1"/>
          <p:nvPr/>
        </p:nvSpPr>
        <p:spPr>
          <a:xfrm>
            <a:off x="7332011" y="517951"/>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forecasting emotion regulation ...</a:t>
            </a:r>
            <a:endParaRPr lang="en-US" sz="2400" dirty="0">
              <a:ea typeface="Calibri"/>
              <a:cs typeface="Calibri"/>
            </a:endParaRPr>
          </a:p>
        </p:txBody>
      </p:sp>
    </p:spTree>
    <p:extLst>
      <p:ext uri="{BB962C8B-B14F-4D97-AF65-F5344CB8AC3E}">
        <p14:creationId xmlns:p14="http://schemas.microsoft.com/office/powerpoint/2010/main" val="3563025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75865" y="1012685"/>
            <a:ext cx="6455527" cy="4832629"/>
          </a:xfrm>
          <a:prstGeom prst="rect">
            <a:avLst/>
          </a:prstGeom>
        </p:spPr>
      </p:pic>
      <p:sp>
        <p:nvSpPr>
          <p:cNvPr id="9" name="TextBox 8">
            <a:extLst>
              <a:ext uri="{FF2B5EF4-FFF2-40B4-BE49-F238E27FC236}">
                <a16:creationId xmlns:a16="http://schemas.microsoft.com/office/drawing/2014/main" id="{C35FF288-6F3F-77C2-692F-C4A4D6DDA853}"/>
              </a:ext>
            </a:extLst>
          </p:cNvPr>
          <p:cNvSpPr txBox="1"/>
          <p:nvPr/>
        </p:nvSpPr>
        <p:spPr>
          <a:xfrm>
            <a:off x="7447280" y="1717040"/>
            <a:ext cx="4460240"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We see a similar pattern of results to what ER researchers have canonically found (albeit, a much weaker association); increased affective intensity predicts a greater likelihood of selecting distraction instead of reappraisal</a:t>
            </a:r>
          </a:p>
          <a:p>
            <a:pPr marL="742950" lvl="1" indent="-285750">
              <a:buFont typeface="Arial"/>
              <a:buChar char="•"/>
            </a:pPr>
            <a:r>
              <a:rPr lang="en-US" sz="1600" i="1" dirty="0">
                <a:ea typeface="Calibri"/>
                <a:cs typeface="Calibri"/>
              </a:rPr>
              <a:t>OR = 1.06, 95% CI = [1.02, 1.10], p = 0.004</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These differences were not explained by differences between the samples in ERQ, DERS, or IUS</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Forecasters matched Reappraisal at about chance. However, forecasters were much less accurate in matching Distraction, adjusting for frequency differences.</a:t>
            </a:r>
          </a:p>
          <a:p>
            <a:endParaRPr lang="en-US" dirty="0">
              <a:ea typeface="Calibri"/>
              <a:cs typeface="Calibri"/>
            </a:endParaRPr>
          </a:p>
        </p:txBody>
      </p:sp>
      <p:sp>
        <p:nvSpPr>
          <p:cNvPr id="4" name="TextBox 3">
            <a:extLst>
              <a:ext uri="{FF2B5EF4-FFF2-40B4-BE49-F238E27FC236}">
                <a16:creationId xmlns:a16="http://schemas.microsoft.com/office/drawing/2014/main" id="{1091E31A-2C17-AF58-C0ED-B2CB6E4F7530}"/>
              </a:ext>
            </a:extLst>
          </p:cNvPr>
          <p:cNvSpPr txBox="1"/>
          <p:nvPr/>
        </p:nvSpPr>
        <p:spPr>
          <a:xfrm>
            <a:off x="7332011" y="517951"/>
            <a:ext cx="46837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forecasting emotion regulation ...</a:t>
            </a:r>
            <a:endParaRPr lang="en-US" sz="2400" dirty="0">
              <a:ea typeface="Calibri"/>
              <a:cs typeface="Calibri"/>
            </a:endParaRPr>
          </a:p>
        </p:txBody>
      </p:sp>
    </p:spTree>
    <p:extLst>
      <p:ext uri="{BB962C8B-B14F-4D97-AF65-F5344CB8AC3E}">
        <p14:creationId xmlns:p14="http://schemas.microsoft.com/office/powerpoint/2010/main" val="2434578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4FEA86-99E5-364A-DCD7-51CE4A161C07}"/>
              </a:ext>
            </a:extLst>
          </p:cNvPr>
          <p:cNvSpPr txBox="1"/>
          <p:nvPr/>
        </p:nvSpPr>
        <p:spPr>
          <a:xfrm>
            <a:off x="4430333" y="103031"/>
            <a:ext cx="3669440" cy="1446550"/>
          </a:xfrm>
          <a:prstGeom prst="rect">
            <a:avLst/>
          </a:prstGeom>
          <a:noFill/>
        </p:spPr>
        <p:txBody>
          <a:bodyPr wrap="none" rtlCol="0">
            <a:spAutoFit/>
          </a:bodyPr>
          <a:lstStyle/>
          <a:p>
            <a:r>
              <a:rPr lang="en-US" sz="8800" b="1" dirty="0">
                <a:solidFill>
                  <a:srgbClr val="00B050"/>
                </a:solidFill>
              </a:rPr>
              <a:t>Theory</a:t>
            </a:r>
          </a:p>
        </p:txBody>
      </p:sp>
      <p:sp>
        <p:nvSpPr>
          <p:cNvPr id="3" name="TextBox 2">
            <a:extLst>
              <a:ext uri="{FF2B5EF4-FFF2-40B4-BE49-F238E27FC236}">
                <a16:creationId xmlns:a16="http://schemas.microsoft.com/office/drawing/2014/main" id="{D8F5F6B1-844F-A8ED-8D6B-8345807D36DA}"/>
              </a:ext>
            </a:extLst>
          </p:cNvPr>
          <p:cNvSpPr txBox="1"/>
          <p:nvPr/>
        </p:nvSpPr>
        <p:spPr>
          <a:xfrm>
            <a:off x="12218751" y="103031"/>
            <a:ext cx="4133904" cy="1446550"/>
          </a:xfrm>
          <a:prstGeom prst="rect">
            <a:avLst/>
          </a:prstGeom>
          <a:noFill/>
        </p:spPr>
        <p:txBody>
          <a:bodyPr wrap="none" rtlCol="0">
            <a:spAutoFit/>
          </a:bodyPr>
          <a:lstStyle/>
          <a:p>
            <a:r>
              <a:rPr lang="en-US" sz="8800" b="1" dirty="0">
                <a:solidFill>
                  <a:srgbClr val="FF0000"/>
                </a:solidFill>
              </a:rPr>
              <a:t>Practice</a:t>
            </a:r>
          </a:p>
        </p:txBody>
      </p:sp>
      <p:grpSp>
        <p:nvGrpSpPr>
          <p:cNvPr id="8" name="Group 7">
            <a:extLst>
              <a:ext uri="{FF2B5EF4-FFF2-40B4-BE49-F238E27FC236}">
                <a16:creationId xmlns:a16="http://schemas.microsoft.com/office/drawing/2014/main" id="{8EF661BE-3D5A-2A41-834C-AAB63390781B}"/>
              </a:ext>
            </a:extLst>
          </p:cNvPr>
          <p:cNvGrpSpPr/>
          <p:nvPr/>
        </p:nvGrpSpPr>
        <p:grpSpPr>
          <a:xfrm>
            <a:off x="820851" y="1810188"/>
            <a:ext cx="4829578" cy="3192566"/>
            <a:chOff x="463639" y="1960035"/>
            <a:chExt cx="4829578" cy="3192566"/>
          </a:xfrm>
        </p:grpSpPr>
        <p:pic>
          <p:nvPicPr>
            <p:cNvPr id="6" name="Picture 5" descr="A black screen with white text&#10;&#10;Description automatically generated">
              <a:extLst>
                <a:ext uri="{FF2B5EF4-FFF2-40B4-BE49-F238E27FC236}">
                  <a16:creationId xmlns:a16="http://schemas.microsoft.com/office/drawing/2014/main" id="{35C7610A-646D-1400-7AA6-2A341E1474D5}"/>
                </a:ext>
              </a:extLst>
            </p:cNvPr>
            <p:cNvPicPr>
              <a:picLocks noChangeAspect="1"/>
            </p:cNvPicPr>
            <p:nvPr/>
          </p:nvPicPr>
          <p:blipFill rotWithShape="1">
            <a:blip r:embed="rId3">
              <a:extLst>
                <a:ext uri="{28A0092B-C50C-407E-A947-70E740481C1C}">
                  <a14:useLocalDpi xmlns:a14="http://schemas.microsoft.com/office/drawing/2010/main" val="0"/>
                </a:ext>
              </a:extLst>
            </a:blip>
            <a:srcRect l="1152" t="2471" r="1887"/>
            <a:stretch/>
          </p:blipFill>
          <p:spPr>
            <a:xfrm>
              <a:off x="463639" y="2760986"/>
              <a:ext cx="4829578" cy="2391615"/>
            </a:xfrm>
            <a:prstGeom prst="rect">
              <a:avLst/>
            </a:prstGeom>
          </p:spPr>
        </p:pic>
        <p:sp>
          <p:nvSpPr>
            <p:cNvPr id="7" name="TextBox 6">
              <a:extLst>
                <a:ext uri="{FF2B5EF4-FFF2-40B4-BE49-F238E27FC236}">
                  <a16:creationId xmlns:a16="http://schemas.microsoft.com/office/drawing/2014/main" id="{EC5157D3-3FCA-7893-178E-192D4B176C57}"/>
                </a:ext>
              </a:extLst>
            </p:cNvPr>
            <p:cNvSpPr txBox="1"/>
            <p:nvPr/>
          </p:nvSpPr>
          <p:spPr>
            <a:xfrm>
              <a:off x="1146220" y="1960035"/>
              <a:ext cx="3765454" cy="369332"/>
            </a:xfrm>
            <a:prstGeom prst="rect">
              <a:avLst/>
            </a:prstGeom>
            <a:noFill/>
          </p:spPr>
          <p:txBody>
            <a:bodyPr wrap="none" rtlCol="0">
              <a:spAutoFit/>
            </a:bodyPr>
            <a:lstStyle/>
            <a:p>
              <a:r>
                <a:rPr lang="en-US" b="1" dirty="0"/>
                <a:t>Process Model of Emotion Regulation</a:t>
              </a:r>
            </a:p>
          </p:txBody>
        </p:sp>
      </p:grpSp>
      <p:pic>
        <p:nvPicPr>
          <p:cNvPr id="9" name="Picture 8">
            <a:extLst>
              <a:ext uri="{FF2B5EF4-FFF2-40B4-BE49-F238E27FC236}">
                <a16:creationId xmlns:a16="http://schemas.microsoft.com/office/drawing/2014/main" id="{C1A981F7-DEC9-84A7-87F1-E5C7D5BA9D3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717" b="89946" l="4472" r="98442">
                        <a14:foregroundMark x1="4539" y1="4257" x2="98442" y2="81069"/>
                        <a14:foregroundMark x1="2710" y1="14221" x2="2642" y2="6431"/>
                        <a14:foregroundMark x1="2642" y1="6431" x2="9553" y2="3714"/>
                        <a14:foregroundMark x1="9553" y1="3714" x2="10569" y2="11957"/>
                        <a14:foregroundMark x1="10569" y1="11957" x2="5827" y2="13315"/>
                        <a14:foregroundMark x1="12195" y1="2717" x2="13144" y2="11775"/>
                        <a14:foregroundMark x1="28252" y1="22554" x2="36179" y2="29891"/>
                        <a14:foregroundMark x1="36179" y1="29891" x2="26016" y2="29348"/>
                        <a14:foregroundMark x1="26016" y1="29348" x2="26016" y2="29348"/>
                        <a14:foregroundMark x1="29268" y1="20290" x2="36314" y2="25543"/>
                        <a14:foregroundMark x1="36314" y1="25543" x2="38279" y2="29710"/>
                        <a14:foregroundMark x1="41125" y1="29529" x2="50136" y2="37047"/>
                        <a14:foregroundMark x1="50136" y1="37047" x2="49322" y2="41395"/>
                        <a14:foregroundMark x1="37195" y1="38768" x2="42818" y2="38225"/>
                        <a14:foregroundMark x1="52710" y1="40308" x2="58808" y2="43750"/>
                        <a14:foregroundMark x1="58808" y1="43750" x2="55352" y2="50453"/>
                        <a14:foregroundMark x1="55352" y1="50453" x2="50881" y2="47101"/>
                        <a14:foregroundMark x1="55488" y1="40127" x2="61721" y2="45290"/>
                        <a14:foregroundMark x1="61721" y1="45290" x2="61314" y2="48913"/>
                        <a14:foregroundMark x1="61856" y1="44656" x2="57385" y2="39221"/>
                        <a14:foregroundMark x1="57385" y1="39221" x2="56775" y2="38949"/>
                        <a14:foregroundMark x1="84756" y1="61413" x2="77642" y2="61051"/>
                        <a14:foregroundMark x1="77642" y1="61051" x2="75407" y2="69746"/>
                        <a14:foregroundMark x1="75407" y1="69746" x2="82588" y2="72192"/>
                        <a14:foregroundMark x1="82588" y1="72192" x2="85569" y2="64312"/>
                        <a14:foregroundMark x1="85569" y1="64312" x2="85027" y2="61775"/>
                        <a14:foregroundMark x1="87398" y1="68931" x2="95664" y2="70652"/>
                        <a14:foregroundMark x1="95664" y1="70652" x2="98035" y2="78895"/>
                        <a14:foregroundMark x1="98035" y1="78895" x2="89499" y2="80435"/>
                        <a14:foregroundMark x1="89499" y1="80435" x2="86856" y2="73098"/>
                      </a14:backgroundRemoval>
                    </a14:imgEffect>
                  </a14:imgLayer>
                </a14:imgProps>
              </a:ext>
            </a:extLst>
          </a:blip>
          <a:srcRect b="15136"/>
          <a:stretch/>
        </p:blipFill>
        <p:spPr>
          <a:xfrm>
            <a:off x="6521160" y="2315772"/>
            <a:ext cx="4602569" cy="2921513"/>
          </a:xfrm>
          <a:prstGeom prst="rect">
            <a:avLst/>
          </a:prstGeom>
        </p:spPr>
      </p:pic>
      <p:sp>
        <p:nvSpPr>
          <p:cNvPr id="10" name="TextBox 9">
            <a:extLst>
              <a:ext uri="{FF2B5EF4-FFF2-40B4-BE49-F238E27FC236}">
                <a16:creationId xmlns:a16="http://schemas.microsoft.com/office/drawing/2014/main" id="{8635EDB3-4CCD-091E-97ED-5360EA700EBB}"/>
              </a:ext>
            </a:extLst>
          </p:cNvPr>
          <p:cNvSpPr txBox="1"/>
          <p:nvPr/>
        </p:nvSpPr>
        <p:spPr>
          <a:xfrm>
            <a:off x="6521160" y="1810188"/>
            <a:ext cx="4973606" cy="369332"/>
          </a:xfrm>
          <a:prstGeom prst="rect">
            <a:avLst/>
          </a:prstGeom>
          <a:noFill/>
        </p:spPr>
        <p:txBody>
          <a:bodyPr wrap="none" rtlCol="0">
            <a:spAutoFit/>
          </a:bodyPr>
          <a:lstStyle/>
          <a:p>
            <a:r>
              <a:rPr lang="en-US" b="1" dirty="0"/>
              <a:t>Stimulus-Response Emotion Regulation Paradigms</a:t>
            </a:r>
          </a:p>
        </p:txBody>
      </p:sp>
      <p:sp>
        <p:nvSpPr>
          <p:cNvPr id="4" name="TextBox 3">
            <a:extLst>
              <a:ext uri="{FF2B5EF4-FFF2-40B4-BE49-F238E27FC236}">
                <a16:creationId xmlns:a16="http://schemas.microsoft.com/office/drawing/2014/main" id="{536DB8FB-3412-CB3B-55BC-7B4E263196CB}"/>
              </a:ext>
            </a:extLst>
          </p:cNvPr>
          <p:cNvSpPr txBox="1"/>
          <p:nvPr/>
        </p:nvSpPr>
        <p:spPr>
          <a:xfrm>
            <a:off x="2788241" y="2048715"/>
            <a:ext cx="894797" cy="261610"/>
          </a:xfrm>
          <a:prstGeom prst="rect">
            <a:avLst/>
          </a:prstGeom>
          <a:noFill/>
        </p:spPr>
        <p:txBody>
          <a:bodyPr wrap="none" rtlCol="0">
            <a:spAutoFit/>
          </a:bodyPr>
          <a:lstStyle/>
          <a:p>
            <a:r>
              <a:rPr lang="en-US" sz="1100" dirty="0"/>
              <a:t>Gross, 1998 </a:t>
            </a:r>
          </a:p>
        </p:txBody>
      </p:sp>
      <p:sp>
        <p:nvSpPr>
          <p:cNvPr id="5" name="TextBox 4">
            <a:extLst>
              <a:ext uri="{FF2B5EF4-FFF2-40B4-BE49-F238E27FC236}">
                <a16:creationId xmlns:a16="http://schemas.microsoft.com/office/drawing/2014/main" id="{1F20BB21-E9A2-303F-3CEE-202181CDAECC}"/>
              </a:ext>
            </a:extLst>
          </p:cNvPr>
          <p:cNvSpPr txBox="1"/>
          <p:nvPr/>
        </p:nvSpPr>
        <p:spPr>
          <a:xfrm>
            <a:off x="8464988" y="2048715"/>
            <a:ext cx="1369286" cy="261610"/>
          </a:xfrm>
          <a:prstGeom prst="rect">
            <a:avLst/>
          </a:prstGeom>
          <a:noFill/>
        </p:spPr>
        <p:txBody>
          <a:bodyPr wrap="none" rtlCol="0">
            <a:spAutoFit/>
          </a:bodyPr>
          <a:lstStyle/>
          <a:p>
            <a:r>
              <a:rPr lang="en-US" sz="1100" dirty="0"/>
              <a:t>Sheppes et al., 2014 </a:t>
            </a:r>
          </a:p>
        </p:txBody>
      </p:sp>
    </p:spTree>
    <p:extLst>
      <p:ext uri="{BB962C8B-B14F-4D97-AF65-F5344CB8AC3E}">
        <p14:creationId xmlns:p14="http://schemas.microsoft.com/office/powerpoint/2010/main" val="35794819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3" name="Group 12">
            <a:extLst>
              <a:ext uri="{FF2B5EF4-FFF2-40B4-BE49-F238E27FC236}">
                <a16:creationId xmlns:a16="http://schemas.microsoft.com/office/drawing/2014/main" id="{50DEE0B2-B3AC-7BB9-A405-0FA24B79F7AE}"/>
              </a:ext>
            </a:extLst>
          </p:cNvPr>
          <p:cNvGrpSpPr/>
          <p:nvPr/>
        </p:nvGrpSpPr>
        <p:grpSpPr>
          <a:xfrm>
            <a:off x="9024119" y="3993389"/>
            <a:ext cx="2725148" cy="2606295"/>
            <a:chOff x="9024119" y="3993389"/>
            <a:chExt cx="2725148" cy="2606295"/>
          </a:xfrm>
        </p:grpSpPr>
        <p:sp>
          <p:nvSpPr>
            <p:cNvPr id="15" name="Oval 14">
              <a:extLst>
                <a:ext uri="{FF2B5EF4-FFF2-40B4-BE49-F238E27FC236}">
                  <a16:creationId xmlns:a16="http://schemas.microsoft.com/office/drawing/2014/main" id="{7C4DAB83-6991-0321-CA40-A0C98B839651}"/>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pic>
          <p:nvPicPr>
            <p:cNvPr id="16" name="Picture 15">
              <a:extLst>
                <a:ext uri="{FF2B5EF4-FFF2-40B4-BE49-F238E27FC236}">
                  <a16:creationId xmlns:a16="http://schemas.microsoft.com/office/drawing/2014/main" id="{0CD04969-3F79-4A7B-D0E0-0F8D50F4C18D}"/>
                </a:ext>
              </a:extLst>
            </p:cNvPr>
            <p:cNvPicPr>
              <a:picLocks noChangeAspect="1"/>
            </p:cNvPicPr>
            <p:nvPr/>
          </p:nvPicPr>
          <p:blipFill rotWithShape="1">
            <a:blip r:embed="rId3"/>
            <a:srcRect t="48643"/>
            <a:stretch/>
          </p:blipFill>
          <p:spPr>
            <a:xfrm>
              <a:off x="9024119" y="5200124"/>
              <a:ext cx="2725148" cy="1399560"/>
            </a:xfrm>
            <a:prstGeom prst="rect">
              <a:avLst/>
            </a:prstGeom>
          </p:spPr>
        </p:pic>
        <p:sp>
          <p:nvSpPr>
            <p:cNvPr id="17" name="TextBox 16">
              <a:extLst>
                <a:ext uri="{FF2B5EF4-FFF2-40B4-BE49-F238E27FC236}">
                  <a16:creationId xmlns:a16="http://schemas.microsoft.com/office/drawing/2014/main" id="{8783AD2C-3E30-7BE2-518B-20DB7A2AB061}"/>
                </a:ext>
              </a:extLst>
            </p:cNvPr>
            <p:cNvSpPr txBox="1"/>
            <p:nvPr/>
          </p:nvSpPr>
          <p:spPr>
            <a:xfrm>
              <a:off x="9658769" y="4831751"/>
              <a:ext cx="1455848" cy="1138773"/>
            </a:xfrm>
            <a:prstGeom prst="rect">
              <a:avLst/>
            </a:prstGeom>
            <a:noFill/>
          </p:spPr>
          <p:txBody>
            <a:bodyPr wrap="none" rtlCol="0">
              <a:spAutoFit/>
            </a:bodyPr>
            <a:lstStyle/>
            <a:p>
              <a:pPr algn="ctr"/>
              <a:r>
                <a:rPr lang="en-US" sz="3200" b="1" dirty="0">
                  <a:solidFill>
                    <a:schemeClr val="tx1"/>
                  </a:solidFill>
                </a:rPr>
                <a:t>Study 3</a:t>
              </a:r>
            </a:p>
            <a:p>
              <a:pPr algn="ctr"/>
              <a:r>
                <a:rPr lang="en-US" sz="1800" dirty="0">
                  <a:solidFill>
                    <a:schemeClr val="tx1"/>
                  </a:solidFill>
                </a:rPr>
                <a:t>(N = 253)</a:t>
              </a:r>
            </a:p>
            <a:p>
              <a:endParaRPr lang="en-US" dirty="0"/>
            </a:p>
          </p:txBody>
        </p:sp>
      </p:grpSp>
    </p:spTree>
    <p:extLst>
      <p:ext uri="{BB962C8B-B14F-4D97-AF65-F5344CB8AC3E}">
        <p14:creationId xmlns:p14="http://schemas.microsoft.com/office/powerpoint/2010/main" val="3999738298"/>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3600986"/>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solidFill>
                  <a:schemeClr val="accent6">
                    <a:lumMod val="20000"/>
                    <a:lumOff val="80000"/>
                  </a:schemeClr>
                </a:solidFill>
              </a:rPr>
              <a:t>Seeks to disentangle the forecasting/experiencing and stimulation –level </a:t>
            </a:r>
          </a:p>
          <a:p>
            <a:pPr marL="285750" indent="-285750">
              <a:buFont typeface="Arial" panose="020B0604020202020204" pitchFamily="34" charset="0"/>
              <a:buChar char="•"/>
            </a:pPr>
            <a:r>
              <a:rPr lang="en-US" sz="1600" spc="-100" dirty="0">
                <a:solidFill>
                  <a:schemeClr val="accent6">
                    <a:lumMod val="20000"/>
                    <a:lumOff val="80000"/>
                  </a:schemeClr>
                </a:solidFill>
              </a:rPr>
              <a:t>confound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3" name="Group 12">
            <a:extLst>
              <a:ext uri="{FF2B5EF4-FFF2-40B4-BE49-F238E27FC236}">
                <a16:creationId xmlns:a16="http://schemas.microsoft.com/office/drawing/2014/main" id="{50DEE0B2-B3AC-7BB9-A405-0FA24B79F7AE}"/>
              </a:ext>
            </a:extLst>
          </p:cNvPr>
          <p:cNvGrpSpPr/>
          <p:nvPr/>
        </p:nvGrpSpPr>
        <p:grpSpPr>
          <a:xfrm>
            <a:off x="9024119" y="3993389"/>
            <a:ext cx="2725148" cy="2606295"/>
            <a:chOff x="9024119" y="3993389"/>
            <a:chExt cx="2725148" cy="2606295"/>
          </a:xfrm>
        </p:grpSpPr>
        <p:sp>
          <p:nvSpPr>
            <p:cNvPr id="15" name="Oval 14">
              <a:extLst>
                <a:ext uri="{FF2B5EF4-FFF2-40B4-BE49-F238E27FC236}">
                  <a16:creationId xmlns:a16="http://schemas.microsoft.com/office/drawing/2014/main" id="{7C4DAB83-6991-0321-CA40-A0C98B839651}"/>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pic>
          <p:nvPicPr>
            <p:cNvPr id="16" name="Picture 15">
              <a:extLst>
                <a:ext uri="{FF2B5EF4-FFF2-40B4-BE49-F238E27FC236}">
                  <a16:creationId xmlns:a16="http://schemas.microsoft.com/office/drawing/2014/main" id="{0CD04969-3F79-4A7B-D0E0-0F8D50F4C18D}"/>
                </a:ext>
              </a:extLst>
            </p:cNvPr>
            <p:cNvPicPr>
              <a:picLocks noChangeAspect="1"/>
            </p:cNvPicPr>
            <p:nvPr/>
          </p:nvPicPr>
          <p:blipFill rotWithShape="1">
            <a:blip r:embed="rId3"/>
            <a:srcRect t="48643"/>
            <a:stretch/>
          </p:blipFill>
          <p:spPr>
            <a:xfrm>
              <a:off x="9024119" y="5200124"/>
              <a:ext cx="2725148" cy="1399560"/>
            </a:xfrm>
            <a:prstGeom prst="rect">
              <a:avLst/>
            </a:prstGeom>
          </p:spPr>
        </p:pic>
        <p:sp>
          <p:nvSpPr>
            <p:cNvPr id="17" name="TextBox 16">
              <a:extLst>
                <a:ext uri="{FF2B5EF4-FFF2-40B4-BE49-F238E27FC236}">
                  <a16:creationId xmlns:a16="http://schemas.microsoft.com/office/drawing/2014/main" id="{8783AD2C-3E30-7BE2-518B-20DB7A2AB061}"/>
                </a:ext>
              </a:extLst>
            </p:cNvPr>
            <p:cNvSpPr txBox="1"/>
            <p:nvPr/>
          </p:nvSpPr>
          <p:spPr>
            <a:xfrm>
              <a:off x="9658769" y="4831751"/>
              <a:ext cx="1455848" cy="1138773"/>
            </a:xfrm>
            <a:prstGeom prst="rect">
              <a:avLst/>
            </a:prstGeom>
            <a:noFill/>
          </p:spPr>
          <p:txBody>
            <a:bodyPr wrap="none" rtlCol="0">
              <a:spAutoFit/>
            </a:bodyPr>
            <a:lstStyle/>
            <a:p>
              <a:pPr algn="ctr"/>
              <a:r>
                <a:rPr lang="en-US" sz="3200" b="1" dirty="0">
                  <a:solidFill>
                    <a:schemeClr val="tx1"/>
                  </a:solidFill>
                </a:rPr>
                <a:t>Study 3</a:t>
              </a:r>
            </a:p>
            <a:p>
              <a:pPr algn="ctr"/>
              <a:r>
                <a:rPr lang="en-US" sz="1800" dirty="0">
                  <a:solidFill>
                    <a:schemeClr val="tx1"/>
                  </a:solidFill>
                </a:rPr>
                <a:t>(N = 253)</a:t>
              </a:r>
            </a:p>
            <a:p>
              <a:endParaRPr lang="en-US" dirty="0"/>
            </a:p>
          </p:txBody>
        </p:sp>
      </p:grpSp>
    </p:spTree>
    <p:extLst>
      <p:ext uri="{BB962C8B-B14F-4D97-AF65-F5344CB8AC3E}">
        <p14:creationId xmlns:p14="http://schemas.microsoft.com/office/powerpoint/2010/main" val="37911290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3354765"/>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Captured both forecasting and experiencing usage using high and low intensity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3" name="Group 12">
            <a:extLst>
              <a:ext uri="{FF2B5EF4-FFF2-40B4-BE49-F238E27FC236}">
                <a16:creationId xmlns:a16="http://schemas.microsoft.com/office/drawing/2014/main" id="{39EE1CD1-3494-A5B7-2897-8630B0CF8AB9}"/>
              </a:ext>
            </a:extLst>
          </p:cNvPr>
          <p:cNvGrpSpPr/>
          <p:nvPr/>
        </p:nvGrpSpPr>
        <p:grpSpPr>
          <a:xfrm>
            <a:off x="9024119" y="3993389"/>
            <a:ext cx="2725148" cy="2606295"/>
            <a:chOff x="9024119" y="3993389"/>
            <a:chExt cx="2725148" cy="2606295"/>
          </a:xfrm>
        </p:grpSpPr>
        <p:sp>
          <p:nvSpPr>
            <p:cNvPr id="15" name="Oval 14">
              <a:extLst>
                <a:ext uri="{FF2B5EF4-FFF2-40B4-BE49-F238E27FC236}">
                  <a16:creationId xmlns:a16="http://schemas.microsoft.com/office/drawing/2014/main" id="{CE2EE86A-72D3-260B-C060-AEC428BDCF2A}"/>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pic>
          <p:nvPicPr>
            <p:cNvPr id="16" name="Picture 15">
              <a:extLst>
                <a:ext uri="{FF2B5EF4-FFF2-40B4-BE49-F238E27FC236}">
                  <a16:creationId xmlns:a16="http://schemas.microsoft.com/office/drawing/2014/main" id="{1ADB53E8-08EE-E47F-3D38-54D4B5E02000}"/>
                </a:ext>
              </a:extLst>
            </p:cNvPr>
            <p:cNvPicPr>
              <a:picLocks noChangeAspect="1"/>
            </p:cNvPicPr>
            <p:nvPr/>
          </p:nvPicPr>
          <p:blipFill rotWithShape="1">
            <a:blip r:embed="rId3"/>
            <a:srcRect t="48643"/>
            <a:stretch/>
          </p:blipFill>
          <p:spPr>
            <a:xfrm>
              <a:off x="9024119" y="5200124"/>
              <a:ext cx="2725148" cy="1399560"/>
            </a:xfrm>
            <a:prstGeom prst="rect">
              <a:avLst/>
            </a:prstGeom>
          </p:spPr>
        </p:pic>
        <p:sp>
          <p:nvSpPr>
            <p:cNvPr id="17" name="TextBox 16">
              <a:extLst>
                <a:ext uri="{FF2B5EF4-FFF2-40B4-BE49-F238E27FC236}">
                  <a16:creationId xmlns:a16="http://schemas.microsoft.com/office/drawing/2014/main" id="{E182789B-8A24-C0AB-BD3F-F08818E1B7CA}"/>
                </a:ext>
              </a:extLst>
            </p:cNvPr>
            <p:cNvSpPr txBox="1"/>
            <p:nvPr/>
          </p:nvSpPr>
          <p:spPr>
            <a:xfrm>
              <a:off x="9658769" y="4831751"/>
              <a:ext cx="1455848" cy="1138773"/>
            </a:xfrm>
            <a:prstGeom prst="rect">
              <a:avLst/>
            </a:prstGeom>
            <a:noFill/>
          </p:spPr>
          <p:txBody>
            <a:bodyPr wrap="none" rtlCol="0">
              <a:spAutoFit/>
            </a:bodyPr>
            <a:lstStyle/>
            <a:p>
              <a:pPr algn="ctr"/>
              <a:r>
                <a:rPr lang="en-US" sz="3200" b="1" dirty="0">
                  <a:solidFill>
                    <a:schemeClr val="tx1"/>
                  </a:solidFill>
                </a:rPr>
                <a:t>Study 3</a:t>
              </a:r>
            </a:p>
            <a:p>
              <a:pPr algn="ctr"/>
              <a:r>
                <a:rPr lang="en-US" sz="1800" dirty="0">
                  <a:solidFill>
                    <a:schemeClr val="tx1"/>
                  </a:solidFill>
                </a:rPr>
                <a:t>(N = 253)</a:t>
              </a:r>
            </a:p>
            <a:p>
              <a:endParaRPr lang="en-US" dirty="0"/>
            </a:p>
          </p:txBody>
        </p:sp>
      </p:grpSp>
    </p:spTree>
    <p:extLst>
      <p:ext uri="{BB962C8B-B14F-4D97-AF65-F5344CB8AC3E}">
        <p14:creationId xmlns:p14="http://schemas.microsoft.com/office/powerpoint/2010/main" val="17333769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Google Shape;290;p37">
            <a:extLst>
              <a:ext uri="{FF2B5EF4-FFF2-40B4-BE49-F238E27FC236}">
                <a16:creationId xmlns:a16="http://schemas.microsoft.com/office/drawing/2014/main" id="{DB298662-5DB9-A392-726C-FEBB2EAC6057}"/>
              </a:ext>
            </a:extLst>
          </p:cNvPr>
          <p:cNvSpPr txBox="1"/>
          <p:nvPr/>
        </p:nvSpPr>
        <p:spPr>
          <a:xfrm>
            <a:off x="6838313" y="4702057"/>
            <a:ext cx="2960000" cy="770400"/>
          </a:xfrm>
          <a:prstGeom prst="rect">
            <a:avLst/>
          </a:prstGeom>
          <a:noFill/>
          <a:ln>
            <a:noFill/>
          </a:ln>
        </p:spPr>
        <p:txBody>
          <a:bodyPr spcFirstLastPara="1" wrap="square" lIns="121900" tIns="121900" rIns="121900" bIns="121900" anchor="t" anchorCtr="0">
            <a:noAutofit/>
          </a:bodyPr>
          <a:lstStyle/>
          <a:p>
            <a:pPr algn="ctr"/>
            <a:endParaRPr sz="2400" b="1" dirty="0">
              <a:latin typeface="Georgia"/>
              <a:ea typeface="Georgia"/>
              <a:cs typeface="Georgia"/>
              <a:sym typeface="Georgia"/>
            </a:endParaRPr>
          </a:p>
        </p:txBody>
      </p:sp>
      <p:sp>
        <p:nvSpPr>
          <p:cNvPr id="3" name="Oval 2">
            <a:extLst>
              <a:ext uri="{FF2B5EF4-FFF2-40B4-BE49-F238E27FC236}">
                <a16:creationId xmlns:a16="http://schemas.microsoft.com/office/drawing/2014/main" id="{8509DB8E-C2DA-03F0-A327-B29D1351D1E7}"/>
              </a:ext>
            </a:extLst>
          </p:cNvPr>
          <p:cNvSpPr/>
          <p:nvPr/>
        </p:nvSpPr>
        <p:spPr>
          <a:xfrm>
            <a:off x="533400" y="393700"/>
            <a:ext cx="2133600" cy="2130552"/>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Pilot</a:t>
            </a:r>
          </a:p>
          <a:p>
            <a:pPr algn="ctr"/>
            <a:r>
              <a:rPr lang="en-US" sz="2000" dirty="0">
                <a:solidFill>
                  <a:schemeClr val="tx1"/>
                </a:solidFill>
              </a:rPr>
              <a:t>(N = 58)</a:t>
            </a:r>
          </a:p>
        </p:txBody>
      </p:sp>
      <p:sp>
        <p:nvSpPr>
          <p:cNvPr id="4" name="Oval 3">
            <a:extLst>
              <a:ext uri="{FF2B5EF4-FFF2-40B4-BE49-F238E27FC236}">
                <a16:creationId xmlns:a16="http://schemas.microsoft.com/office/drawing/2014/main" id="{678BED6B-E20D-E4E7-4475-94A37E3DF31C}"/>
              </a:ext>
            </a:extLst>
          </p:cNvPr>
          <p:cNvSpPr>
            <a:spLocks noChangeAspect="1"/>
          </p:cNvSpPr>
          <p:nvPr/>
        </p:nvSpPr>
        <p:spPr>
          <a:xfrm>
            <a:off x="2648588" y="3444749"/>
            <a:ext cx="3017520" cy="3017520"/>
          </a:xfrm>
          <a:prstGeom prst="ellipse">
            <a:avLst/>
          </a:prstGeom>
          <a:solidFill>
            <a:srgbClr val="F7E1FF"/>
          </a:solidFill>
          <a:ln>
            <a:solidFill>
              <a:srgbClr val="F7E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Study 1</a:t>
            </a:r>
          </a:p>
          <a:p>
            <a:pPr algn="ctr"/>
            <a:r>
              <a:rPr lang="en-US" sz="2400" dirty="0">
                <a:solidFill>
                  <a:schemeClr val="tx1"/>
                </a:solidFill>
              </a:rPr>
              <a:t>(N = 118)</a:t>
            </a:r>
          </a:p>
        </p:txBody>
      </p:sp>
      <p:sp>
        <p:nvSpPr>
          <p:cNvPr id="5" name="Oval 4">
            <a:extLst>
              <a:ext uri="{FF2B5EF4-FFF2-40B4-BE49-F238E27FC236}">
                <a16:creationId xmlns:a16="http://schemas.microsoft.com/office/drawing/2014/main" id="{264E18F4-5434-B0C5-21CB-7E265DD363F4}"/>
              </a:ext>
            </a:extLst>
          </p:cNvPr>
          <p:cNvSpPr>
            <a:spLocks noChangeAspect="1"/>
          </p:cNvSpPr>
          <p:nvPr/>
        </p:nvSpPr>
        <p:spPr>
          <a:xfrm>
            <a:off x="6358253" y="393700"/>
            <a:ext cx="2468880" cy="2468880"/>
          </a:xfrm>
          <a:prstGeom prst="ellipse">
            <a:avLst/>
          </a:prstGeom>
          <a:solidFill>
            <a:srgbClr val="F7E1FF"/>
          </a:solid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Study 2</a:t>
            </a:r>
          </a:p>
          <a:p>
            <a:pPr algn="ctr"/>
            <a:r>
              <a:rPr lang="en-US" sz="2000" dirty="0">
                <a:solidFill>
                  <a:schemeClr val="tx1"/>
                </a:solidFill>
              </a:rPr>
              <a:t>(N = 154)</a:t>
            </a:r>
          </a:p>
        </p:txBody>
      </p:sp>
      <p:cxnSp>
        <p:nvCxnSpPr>
          <p:cNvPr id="9" name="Connector: Curved 8">
            <a:extLst>
              <a:ext uri="{FF2B5EF4-FFF2-40B4-BE49-F238E27FC236}">
                <a16:creationId xmlns:a16="http://schemas.microsoft.com/office/drawing/2014/main" id="{1AFC5F37-A246-3012-97EE-68457E1436BD}"/>
              </a:ext>
            </a:extLst>
          </p:cNvPr>
          <p:cNvCxnSpPr>
            <a:cxnSpLocks/>
            <a:stCxn id="3" idx="6"/>
            <a:endCxn id="4" idx="1"/>
          </p:cNvCxnSpPr>
          <p:nvPr/>
        </p:nvCxnSpPr>
        <p:spPr>
          <a:xfrm>
            <a:off x="2667000" y="1458976"/>
            <a:ext cx="423494" cy="2427679"/>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D634C39-081A-3F76-6B6C-BB02FAFDD6C5}"/>
              </a:ext>
            </a:extLst>
          </p:cNvPr>
          <p:cNvCxnSpPr>
            <a:cxnSpLocks/>
            <a:stCxn id="4" idx="6"/>
            <a:endCxn id="5" idx="2"/>
          </p:cNvCxnSpPr>
          <p:nvPr/>
        </p:nvCxnSpPr>
        <p:spPr>
          <a:xfrm flipV="1">
            <a:off x="5666108" y="1628140"/>
            <a:ext cx="692145" cy="3325369"/>
          </a:xfrm>
          <a:prstGeom prst="curvedConnector3">
            <a:avLst>
              <a:gd name="adj1" fmla="val 50000"/>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FC3A359-3878-78DA-B038-BC04F6E559BB}"/>
              </a:ext>
            </a:extLst>
          </p:cNvPr>
          <p:cNvCxnSpPr>
            <a:cxnSpLocks/>
            <a:stCxn id="5" idx="6"/>
            <a:endCxn id="6" idx="1"/>
          </p:cNvCxnSpPr>
          <p:nvPr/>
        </p:nvCxnSpPr>
        <p:spPr>
          <a:xfrm>
            <a:off x="8827133" y="1628140"/>
            <a:ext cx="686679" cy="2726808"/>
          </a:xfrm>
          <a:prstGeom prst="curved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ED36BD-56B9-2BAB-9B70-2D38EE4B6E68}"/>
              </a:ext>
            </a:extLst>
          </p:cNvPr>
          <p:cNvSpPr txBox="1"/>
          <p:nvPr/>
        </p:nvSpPr>
        <p:spPr>
          <a:xfrm>
            <a:off x="194465" y="2697480"/>
            <a:ext cx="2594307" cy="606319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Instructed to experience </a:t>
            </a:r>
            <a:br>
              <a:rPr lang="en-US" sz="1600" spc="-100" dirty="0"/>
            </a:br>
            <a:r>
              <a:rPr lang="en-US" sz="1600" spc="-100" dirty="0"/>
              <a:t>haunted house naturally</a:t>
            </a:r>
            <a:br>
              <a:rPr lang="en-US" sz="1600" spc="-100" dirty="0"/>
            </a:br>
            <a:endParaRPr lang="en-US" sz="1600" spc="-100" dirty="0"/>
          </a:p>
          <a:p>
            <a:pPr marL="285750" indent="-285750">
              <a:buFont typeface="Arial" panose="020B0604020202020204" pitchFamily="34" charset="0"/>
              <a:buChar char="•"/>
            </a:pPr>
            <a:r>
              <a:rPr lang="en-US" sz="1600" spc="-100" dirty="0"/>
              <a:t>No emotion regulation training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Identified ten most emotionally-salient events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Recorded affective intensity, regulation effort and  described strategy in their own words for each event</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t>
            </a:r>
            <a:br>
              <a:rPr lang="en-US" sz="1600" spc="-100" dirty="0"/>
            </a:br>
            <a:r>
              <a:rPr lang="en-US" sz="1600" spc="-100" dirty="0"/>
              <a:t>(IRR = 0.881)</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92AE72E-68D1-B7F9-702B-54C33DDC3531}"/>
              </a:ext>
            </a:extLst>
          </p:cNvPr>
          <p:cNvSpPr txBox="1"/>
          <p:nvPr/>
        </p:nvSpPr>
        <p:spPr>
          <a:xfrm>
            <a:off x="3147060" y="1114081"/>
            <a:ext cx="2594307" cy="4093428"/>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Largely the same as Pilot except no time lag</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Emotions were also free-response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Strategies were coded again</a:t>
            </a:r>
            <a:br>
              <a:rPr lang="en-US" sz="1600" spc="-100" dirty="0"/>
            </a:br>
            <a:r>
              <a:rPr lang="en-US" sz="1600" spc="-100" dirty="0"/>
              <a:t>(IRR = 0.877) </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5DEB8EAC-ACE9-D270-3EED-EC130F36EC3B}"/>
              </a:ext>
            </a:extLst>
          </p:cNvPr>
          <p:cNvSpPr txBox="1"/>
          <p:nvPr/>
        </p:nvSpPr>
        <p:spPr>
          <a:xfrm>
            <a:off x="6358253" y="2975375"/>
            <a:ext cx="2594307" cy="5078313"/>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entirely online with people who had never seen the haunted house</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Fed descriptions of events, affective information,</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Asked to predict which strategy they would have used.</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More closely mirrors the stimulus-response paradigms</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5C7AFC-6AA7-CE3D-2A8D-A1EA8870193E}"/>
              </a:ext>
            </a:extLst>
          </p:cNvPr>
          <p:cNvSpPr txBox="1"/>
          <p:nvPr/>
        </p:nvSpPr>
        <p:spPr>
          <a:xfrm>
            <a:off x="9525000" y="1244110"/>
            <a:ext cx="2594307" cy="2308324"/>
          </a:xfrm>
          <a:prstGeom prst="rect">
            <a:avLst/>
          </a:prstGeom>
          <a:noFill/>
        </p:spPr>
        <p:txBody>
          <a:bodyPr wrap="square" rtlCol="0">
            <a:spAutoFit/>
          </a:bodyPr>
          <a:lstStyle/>
          <a:p>
            <a:pPr marL="285750" indent="-285750">
              <a:buFont typeface="Arial" panose="020B0604020202020204" pitchFamily="34" charset="0"/>
              <a:buChar char="•"/>
            </a:pPr>
            <a:r>
              <a:rPr lang="en-US" sz="1600" spc="-100" dirty="0"/>
              <a:t>Conducted online using horror movie stimuli</a:t>
            </a:r>
          </a:p>
          <a:p>
            <a:pPr marL="285750" indent="-285750">
              <a:buFont typeface="Arial" panose="020B0604020202020204" pitchFamily="34" charset="0"/>
              <a:buChar char="•"/>
            </a:pPr>
            <a:endParaRPr lang="en-US" sz="1600" spc="-100" dirty="0"/>
          </a:p>
          <a:p>
            <a:pPr marL="285750" indent="-285750">
              <a:buFont typeface="Arial" panose="020B0604020202020204" pitchFamily="34" charset="0"/>
              <a:buChar char="•"/>
            </a:pPr>
            <a:r>
              <a:rPr lang="en-US" sz="1600" spc="-100" dirty="0"/>
              <a:t>Captured both forecasting and experiencing usage using high and low intensity stimuli</a:t>
            </a:r>
          </a:p>
          <a:p>
            <a:endParaRPr lang="en-US" sz="1600" spc="-100" dirty="0"/>
          </a:p>
          <a:p>
            <a:pPr marL="285750" indent="-285750">
              <a:buFont typeface="Arial" panose="020B0604020202020204" pitchFamily="34" charset="0"/>
              <a:buChar char="•"/>
            </a:pPr>
            <a:r>
              <a:rPr lang="en-US" sz="1600" spc="-100" dirty="0"/>
              <a:t>Mirrored many aspects of Study 1</a:t>
            </a:r>
          </a:p>
        </p:txBody>
      </p:sp>
      <p:grpSp>
        <p:nvGrpSpPr>
          <p:cNvPr id="18" name="Group 17">
            <a:extLst>
              <a:ext uri="{FF2B5EF4-FFF2-40B4-BE49-F238E27FC236}">
                <a16:creationId xmlns:a16="http://schemas.microsoft.com/office/drawing/2014/main" id="{65D50D23-5C7A-881E-805B-59FFC78AA8F2}"/>
              </a:ext>
            </a:extLst>
          </p:cNvPr>
          <p:cNvGrpSpPr/>
          <p:nvPr/>
        </p:nvGrpSpPr>
        <p:grpSpPr>
          <a:xfrm>
            <a:off x="9024119" y="3993389"/>
            <a:ext cx="2725148" cy="2606295"/>
            <a:chOff x="9024119" y="3993389"/>
            <a:chExt cx="2725148" cy="2606295"/>
          </a:xfrm>
        </p:grpSpPr>
        <p:sp>
          <p:nvSpPr>
            <p:cNvPr id="6" name="Oval 5">
              <a:extLst>
                <a:ext uri="{FF2B5EF4-FFF2-40B4-BE49-F238E27FC236}">
                  <a16:creationId xmlns:a16="http://schemas.microsoft.com/office/drawing/2014/main" id="{3E7AD3E0-F9F2-1AAD-DE95-BFD37B40F74F}"/>
                </a:ext>
              </a:extLst>
            </p:cNvPr>
            <p:cNvSpPr>
              <a:spLocks noChangeAspect="1"/>
            </p:cNvSpPr>
            <p:nvPr/>
          </p:nvSpPr>
          <p:spPr>
            <a:xfrm>
              <a:off x="9152253" y="3993389"/>
              <a:ext cx="2468880" cy="2468880"/>
            </a:xfrm>
            <a:prstGeom prst="ellipse">
              <a:avLst/>
            </a:prstGeom>
            <a:solidFill>
              <a:srgbClr val="F7E1FF"/>
            </a:solid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pic>
          <p:nvPicPr>
            <p:cNvPr id="15" name="Picture 14">
              <a:extLst>
                <a:ext uri="{FF2B5EF4-FFF2-40B4-BE49-F238E27FC236}">
                  <a16:creationId xmlns:a16="http://schemas.microsoft.com/office/drawing/2014/main" id="{DF195868-A311-9D08-1A58-76771F26F89F}"/>
                </a:ext>
              </a:extLst>
            </p:cNvPr>
            <p:cNvPicPr>
              <a:picLocks noChangeAspect="1"/>
            </p:cNvPicPr>
            <p:nvPr/>
          </p:nvPicPr>
          <p:blipFill rotWithShape="1">
            <a:blip r:embed="rId3"/>
            <a:srcRect t="48643"/>
            <a:stretch/>
          </p:blipFill>
          <p:spPr>
            <a:xfrm>
              <a:off x="9024119" y="5200124"/>
              <a:ext cx="2725148" cy="1399560"/>
            </a:xfrm>
            <a:prstGeom prst="rect">
              <a:avLst/>
            </a:prstGeom>
          </p:spPr>
        </p:pic>
        <p:sp>
          <p:nvSpPr>
            <p:cNvPr id="16" name="TextBox 15">
              <a:extLst>
                <a:ext uri="{FF2B5EF4-FFF2-40B4-BE49-F238E27FC236}">
                  <a16:creationId xmlns:a16="http://schemas.microsoft.com/office/drawing/2014/main" id="{705B6B48-8D0A-D5F1-76B3-504B7F73A477}"/>
                </a:ext>
              </a:extLst>
            </p:cNvPr>
            <p:cNvSpPr txBox="1"/>
            <p:nvPr/>
          </p:nvSpPr>
          <p:spPr>
            <a:xfrm>
              <a:off x="9658769" y="4831751"/>
              <a:ext cx="1455848" cy="1138773"/>
            </a:xfrm>
            <a:prstGeom prst="rect">
              <a:avLst/>
            </a:prstGeom>
            <a:noFill/>
          </p:spPr>
          <p:txBody>
            <a:bodyPr wrap="none" rtlCol="0">
              <a:spAutoFit/>
            </a:bodyPr>
            <a:lstStyle/>
            <a:p>
              <a:pPr algn="ctr"/>
              <a:r>
                <a:rPr lang="en-US" sz="3200" b="1" dirty="0">
                  <a:solidFill>
                    <a:schemeClr val="tx1"/>
                  </a:solidFill>
                </a:rPr>
                <a:t>Study 3</a:t>
              </a:r>
            </a:p>
            <a:p>
              <a:pPr algn="ctr"/>
              <a:r>
                <a:rPr lang="en-US" sz="1800" dirty="0">
                  <a:solidFill>
                    <a:schemeClr val="tx1"/>
                  </a:solidFill>
                </a:rPr>
                <a:t>(N = 253)</a:t>
              </a:r>
            </a:p>
            <a:p>
              <a:endParaRPr lang="en-US" dirty="0"/>
            </a:p>
          </p:txBody>
        </p:sp>
      </p:grpSp>
    </p:spTree>
    <p:extLst>
      <p:ext uri="{BB962C8B-B14F-4D97-AF65-F5344CB8AC3E}">
        <p14:creationId xmlns:p14="http://schemas.microsoft.com/office/powerpoint/2010/main" val="260265839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diagram of different colored lines&#10;&#10;Description automatically generated">
            <a:extLst>
              <a:ext uri="{FF2B5EF4-FFF2-40B4-BE49-F238E27FC236}">
                <a16:creationId xmlns:a16="http://schemas.microsoft.com/office/drawing/2014/main" id="{C7A6618A-240C-AC7F-13CC-8B33B9EE5D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80" y="941767"/>
            <a:ext cx="6633900" cy="4974465"/>
          </a:xfrm>
          <a:prstGeom prst="rect">
            <a:avLst/>
          </a:prstGeom>
          <a:noFill/>
          <a:ln>
            <a:noFill/>
          </a:ln>
        </p:spPr>
      </p:pic>
      <p:sp>
        <p:nvSpPr>
          <p:cNvPr id="6" name="Rectangle 5">
            <a:extLst>
              <a:ext uri="{FF2B5EF4-FFF2-40B4-BE49-F238E27FC236}">
                <a16:creationId xmlns:a16="http://schemas.microsoft.com/office/drawing/2014/main" id="{664C49FF-EDF0-CF5E-E9FE-21EF174F84D0}"/>
              </a:ext>
            </a:extLst>
          </p:cNvPr>
          <p:cNvSpPr/>
          <p:nvPr/>
        </p:nvSpPr>
        <p:spPr>
          <a:xfrm>
            <a:off x="1483580" y="1332409"/>
            <a:ext cx="3958575" cy="37262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966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diagram of different colored lines&#10;&#10;Description automatically generated">
            <a:extLst>
              <a:ext uri="{FF2B5EF4-FFF2-40B4-BE49-F238E27FC236}">
                <a16:creationId xmlns:a16="http://schemas.microsoft.com/office/drawing/2014/main" id="{C7A6618A-240C-AC7F-13CC-8B33B9EE5D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80" y="941767"/>
            <a:ext cx="6633900" cy="4974465"/>
          </a:xfrm>
          <a:prstGeom prst="rect">
            <a:avLst/>
          </a:prstGeom>
          <a:noFill/>
          <a:ln>
            <a:noFill/>
          </a:ln>
        </p:spPr>
      </p:pic>
    </p:spTree>
    <p:extLst>
      <p:ext uri="{BB962C8B-B14F-4D97-AF65-F5344CB8AC3E}">
        <p14:creationId xmlns:p14="http://schemas.microsoft.com/office/powerpoint/2010/main" val="42925326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06476" y="1151380"/>
            <a:ext cx="4989523" cy="405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2" name="Picture 1" descr="A diagram of different colored lines&#10;&#10;Description automatically generated">
            <a:extLst>
              <a:ext uri="{FF2B5EF4-FFF2-40B4-BE49-F238E27FC236}">
                <a16:creationId xmlns:a16="http://schemas.microsoft.com/office/drawing/2014/main" id="{C7A6618A-240C-AC7F-13CC-8B33B9EE5D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80" y="941767"/>
            <a:ext cx="6633900" cy="4974465"/>
          </a:xfrm>
          <a:prstGeom prst="rect">
            <a:avLst/>
          </a:prstGeom>
          <a:noFill/>
          <a:ln>
            <a:noFill/>
          </a:ln>
        </p:spPr>
      </p:pic>
      <p:sp>
        <p:nvSpPr>
          <p:cNvPr id="4" name="TextBox 3">
            <a:extLst>
              <a:ext uri="{FF2B5EF4-FFF2-40B4-BE49-F238E27FC236}">
                <a16:creationId xmlns:a16="http://schemas.microsoft.com/office/drawing/2014/main" id="{24CEB2A2-830B-710A-9A1A-27744F1A052A}"/>
              </a:ext>
            </a:extLst>
          </p:cNvPr>
          <p:cNvSpPr txBox="1"/>
          <p:nvPr/>
        </p:nvSpPr>
        <p:spPr>
          <a:xfrm rot="10800000">
            <a:off x="5048312" y="2187972"/>
            <a:ext cx="728084" cy="2215991"/>
          </a:xfrm>
          <a:prstGeom prst="rect">
            <a:avLst/>
          </a:prstGeom>
          <a:noFill/>
        </p:spPr>
        <p:txBody>
          <a:bodyPr wrap="none" rtlCol="0">
            <a:spAutoFit/>
          </a:bodyPr>
          <a:lstStyle/>
          <a:p>
            <a:r>
              <a:rPr lang="en-US" sz="13800" dirty="0"/>
              <a:t>[</a:t>
            </a:r>
            <a:endParaRPr lang="en-US" sz="2800" dirty="0"/>
          </a:p>
        </p:txBody>
      </p:sp>
    </p:spTree>
    <p:extLst>
      <p:ext uri="{BB962C8B-B14F-4D97-AF65-F5344CB8AC3E}">
        <p14:creationId xmlns:p14="http://schemas.microsoft.com/office/powerpoint/2010/main" val="28554581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pic>
        <p:nvPicPr>
          <p:cNvPr id="14" name="Picture 13">
            <a:extLst>
              <a:ext uri="{FF2B5EF4-FFF2-40B4-BE49-F238E27FC236}">
                <a16:creationId xmlns:a16="http://schemas.microsoft.com/office/drawing/2014/main" id="{BCAC5392-BD06-2FB5-CF93-136B34945F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4109" t="38502" r="1550" b="46769"/>
          <a:stretch/>
        </p:blipFill>
        <p:spPr bwMode="auto">
          <a:xfrm>
            <a:off x="11540936" y="-2869074"/>
            <a:ext cx="993706" cy="764688"/>
          </a:xfrm>
          <a:prstGeom prst="rect">
            <a:avLst/>
          </a:prstGeom>
          <a:ln>
            <a:noFill/>
          </a:ln>
          <a:extLst>
            <a:ext uri="{53640926-AAD7-44D8-BBD7-CCE9431645EC}">
              <a14:shadowObscured xmlns:a14="http://schemas.microsoft.com/office/drawing/2010/main"/>
            </a:ext>
          </a:extLst>
        </p:spPr>
      </p:pic>
      <p:grpSp>
        <p:nvGrpSpPr>
          <p:cNvPr id="18" name="Group 17">
            <a:extLst>
              <a:ext uri="{FF2B5EF4-FFF2-40B4-BE49-F238E27FC236}">
                <a16:creationId xmlns:a16="http://schemas.microsoft.com/office/drawing/2014/main" id="{D8320FD9-2EB6-BC85-647E-12506E4E7C5B}"/>
              </a:ext>
            </a:extLst>
          </p:cNvPr>
          <p:cNvGrpSpPr/>
          <p:nvPr/>
        </p:nvGrpSpPr>
        <p:grpSpPr>
          <a:xfrm>
            <a:off x="455629" y="493967"/>
            <a:ext cx="6096000" cy="5870066"/>
            <a:chOff x="0" y="140990"/>
            <a:chExt cx="3208296" cy="3131483"/>
          </a:xfrm>
        </p:grpSpPr>
        <p:pic>
          <p:nvPicPr>
            <p:cNvPr id="17" name="Picture 16" descr="A graph of a graph&#10;&#10;Description automatically generated with medium confidence">
              <a:extLst>
                <a:ext uri="{FF2B5EF4-FFF2-40B4-BE49-F238E27FC236}">
                  <a16:creationId xmlns:a16="http://schemas.microsoft.com/office/drawing/2014/main" id="{AFFF55EB-478F-29A2-0676-A8D1100C6C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3941"/>
            <a:stretch/>
          </p:blipFill>
          <p:spPr bwMode="auto">
            <a:xfrm>
              <a:off x="0" y="180721"/>
              <a:ext cx="3201492" cy="3091752"/>
            </a:xfrm>
            <a:prstGeom prst="rect">
              <a:avLst/>
            </a:prstGeom>
            <a:noFill/>
            <a:ln>
              <a:noFill/>
            </a:ln>
            <a:extLst>
              <a:ext uri="{53640926-AAD7-44D8-BBD7-CCE9431645EC}">
                <a14:shadowObscured xmlns:a14="http://schemas.microsoft.com/office/drawing/2010/main"/>
              </a:ext>
            </a:extLst>
          </p:spPr>
        </p:pic>
        <p:pic>
          <p:nvPicPr>
            <p:cNvPr id="15" name="Picture 14" descr="A graph of a graph&#10;&#10;Description automatically generated with medium confidence">
              <a:extLst>
                <a:ext uri="{FF2B5EF4-FFF2-40B4-BE49-F238E27FC236}">
                  <a16:creationId xmlns:a16="http://schemas.microsoft.com/office/drawing/2014/main" id="{D150E4C9-96AD-D2BC-B3DF-BAEDADC9768F}"/>
                </a:ext>
              </a:extLst>
            </p:cNvPr>
            <p:cNvPicPr>
              <a:picLocks noChangeAspect="1"/>
            </p:cNvPicPr>
            <p:nvPr/>
          </p:nvPicPr>
          <p:blipFill rotWithShape="1">
            <a:blip r:embed="rId5" cstate="print">
              <a:alphaModFix/>
              <a:extLst>
                <a:ext uri="{28A0092B-C50C-407E-A947-70E740481C1C}">
                  <a14:useLocalDpi xmlns:a14="http://schemas.microsoft.com/office/drawing/2010/main" val="0"/>
                </a:ext>
              </a:extLst>
            </a:blip>
            <a:srcRect l="82945" t="37468" r="1546" b="47282"/>
            <a:stretch/>
          </p:blipFill>
          <p:spPr bwMode="auto">
            <a:xfrm>
              <a:off x="2114901" y="140990"/>
              <a:ext cx="1093395" cy="805302"/>
            </a:xfrm>
            <a:prstGeom prst="rect">
              <a:avLst/>
            </a:prstGeom>
            <a:ln>
              <a:noFill/>
            </a:ln>
            <a:extLst>
              <a:ext uri="{53640926-AAD7-44D8-BBD7-CCE9431645EC}">
                <a14:shadowObscured xmlns:a14="http://schemas.microsoft.com/office/drawing/2010/main"/>
              </a:ext>
            </a:extLst>
          </p:spPr>
        </p:pic>
      </p:grpSp>
      <p:sp>
        <p:nvSpPr>
          <p:cNvPr id="20" name="TextBox 19">
            <a:extLst>
              <a:ext uri="{FF2B5EF4-FFF2-40B4-BE49-F238E27FC236}">
                <a16:creationId xmlns:a16="http://schemas.microsoft.com/office/drawing/2014/main" id="{A058C867-9478-0FF2-58BD-221763BD625D}"/>
              </a:ext>
            </a:extLst>
          </p:cNvPr>
          <p:cNvSpPr txBox="1"/>
          <p:nvPr/>
        </p:nvSpPr>
        <p:spPr>
          <a:xfrm>
            <a:off x="7447280" y="3802733"/>
            <a:ext cx="44602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Forecasters were much more likely to select regulation over forecasters </a:t>
            </a:r>
          </a:p>
          <a:p>
            <a:endParaRPr lang="en-US" dirty="0">
              <a:ea typeface="Calibri"/>
              <a:cs typeface="Calibri"/>
            </a:endParaRPr>
          </a:p>
        </p:txBody>
      </p:sp>
      <p:cxnSp>
        <p:nvCxnSpPr>
          <p:cNvPr id="4" name="Straight Connector 3">
            <a:extLst>
              <a:ext uri="{FF2B5EF4-FFF2-40B4-BE49-F238E27FC236}">
                <a16:creationId xmlns:a16="http://schemas.microsoft.com/office/drawing/2014/main" id="{93103A3A-F1F9-1C81-1656-513C3FB1D87A}"/>
              </a:ext>
            </a:extLst>
          </p:cNvPr>
          <p:cNvCxnSpPr/>
          <p:nvPr/>
        </p:nvCxnSpPr>
        <p:spPr>
          <a:xfrm>
            <a:off x="3273778" y="568444"/>
            <a:ext cx="1907822" cy="0"/>
          </a:xfrm>
          <a:prstGeom prst="line">
            <a:avLst/>
          </a:prstGeom>
          <a:ln w="5715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1DB56390-3798-1B1E-9521-F85466A0C954}"/>
              </a:ext>
            </a:extLst>
          </p:cNvPr>
          <p:cNvSpPr txBox="1"/>
          <p:nvPr/>
        </p:nvSpPr>
        <p:spPr>
          <a:xfrm>
            <a:off x="3962231" y="199111"/>
            <a:ext cx="530915"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33522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700725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7335520" y="526268"/>
            <a:ext cx="4683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7447280" y="2333778"/>
            <a:ext cx="4460240"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At lower intensities, forecasters are less likely to select reappraisal than experiencers were to use reappraisal.</a:t>
            </a:r>
          </a:p>
          <a:p>
            <a:pPr marL="742950" lvl="1" indent="-285750">
              <a:buFont typeface="Arial"/>
              <a:buChar char="•"/>
            </a:pPr>
            <a:r>
              <a:rPr lang="fr-FR" sz="1600" i="1" dirty="0">
                <a:ea typeface="Calibri"/>
                <a:cs typeface="Calibri"/>
              </a:rPr>
              <a:t>OR = 0.61, 95% CI = [0.39, 0.95],  p = 0.029</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grpSp>
        <p:nvGrpSpPr>
          <p:cNvPr id="2" name="Group 1">
            <a:extLst>
              <a:ext uri="{FF2B5EF4-FFF2-40B4-BE49-F238E27FC236}">
                <a16:creationId xmlns:a16="http://schemas.microsoft.com/office/drawing/2014/main" id="{569FAEFC-206A-6111-4726-40DCB46DAA88}"/>
              </a:ext>
            </a:extLst>
          </p:cNvPr>
          <p:cNvGrpSpPr/>
          <p:nvPr/>
        </p:nvGrpSpPr>
        <p:grpSpPr>
          <a:xfrm>
            <a:off x="449395" y="526268"/>
            <a:ext cx="6194305" cy="5874531"/>
            <a:chOff x="9237361" y="-2869074"/>
            <a:chExt cx="3297281" cy="3091752"/>
          </a:xfrm>
        </p:grpSpPr>
        <p:pic>
          <p:nvPicPr>
            <p:cNvPr id="16" name="Picture 15" descr="A graph of a bar graph&#10;&#10;Description automatically generated with medium confidence">
              <a:extLst>
                <a:ext uri="{FF2B5EF4-FFF2-40B4-BE49-F238E27FC236}">
                  <a16:creationId xmlns:a16="http://schemas.microsoft.com/office/drawing/2014/main" id="{E167B1DB-AC28-76A2-6E1D-DCE8F108A67E}"/>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392" r="21297"/>
            <a:stretch/>
          </p:blipFill>
          <p:spPr bwMode="auto">
            <a:xfrm>
              <a:off x="9237361" y="-2869074"/>
              <a:ext cx="3297281" cy="3091752"/>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BCAC5392-BD06-2FB5-CF93-136B34945F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4109" t="38502" r="1550" b="46769"/>
            <a:stretch/>
          </p:blipFill>
          <p:spPr bwMode="auto">
            <a:xfrm>
              <a:off x="11540936" y="-2869074"/>
              <a:ext cx="993706" cy="764688"/>
            </a:xfrm>
            <a:prstGeom prst="rect">
              <a:avLst/>
            </a:prstGeom>
            <a:ln>
              <a:noFill/>
            </a:ln>
            <a:extLst>
              <a:ext uri="{53640926-AAD7-44D8-BBD7-CCE9431645EC}">
                <a14:shadowObscured xmlns:a14="http://schemas.microsoft.com/office/drawing/2010/main"/>
              </a:ext>
            </a:extLst>
          </p:spPr>
        </p:pic>
      </p:grpSp>
      <p:sp>
        <p:nvSpPr>
          <p:cNvPr id="20" name="TextBox 19">
            <a:extLst>
              <a:ext uri="{FF2B5EF4-FFF2-40B4-BE49-F238E27FC236}">
                <a16:creationId xmlns:a16="http://schemas.microsoft.com/office/drawing/2014/main" id="{A058C867-9478-0FF2-58BD-221763BD625D}"/>
              </a:ext>
            </a:extLst>
          </p:cNvPr>
          <p:cNvSpPr txBox="1"/>
          <p:nvPr/>
        </p:nvSpPr>
        <p:spPr>
          <a:xfrm>
            <a:off x="7447280" y="3802733"/>
            <a:ext cx="446024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Forecasters were much more likely to select regulation over forecasters </a:t>
            </a: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However, forecasters used the strategies much more evenly than did experiencers, who relied more on reappraisal.</a:t>
            </a:r>
          </a:p>
          <a:p>
            <a:endParaRPr lang="en-US" dirty="0">
              <a:ea typeface="Calibri"/>
              <a:cs typeface="Calibri"/>
            </a:endParaRPr>
          </a:p>
        </p:txBody>
      </p:sp>
      <p:cxnSp>
        <p:nvCxnSpPr>
          <p:cNvPr id="4" name="Straight Connector 3">
            <a:extLst>
              <a:ext uri="{FF2B5EF4-FFF2-40B4-BE49-F238E27FC236}">
                <a16:creationId xmlns:a16="http://schemas.microsoft.com/office/drawing/2014/main" id="{4B6F504D-6277-E394-2190-88735BF5D220}"/>
              </a:ext>
            </a:extLst>
          </p:cNvPr>
          <p:cNvCxnSpPr/>
          <p:nvPr/>
        </p:nvCxnSpPr>
        <p:spPr>
          <a:xfrm>
            <a:off x="3102972" y="2318180"/>
            <a:ext cx="1907822" cy="0"/>
          </a:xfrm>
          <a:prstGeom prst="line">
            <a:avLst/>
          </a:prstGeom>
          <a:ln w="5715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60ED9022-BE41-78FF-1F77-34517C455BC9}"/>
              </a:ext>
            </a:extLst>
          </p:cNvPr>
          <p:cNvSpPr txBox="1"/>
          <p:nvPr/>
        </p:nvSpPr>
        <p:spPr>
          <a:xfrm>
            <a:off x="3849134" y="1948848"/>
            <a:ext cx="4154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9470447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
        <p:cNvGrpSpPr/>
        <p:nvPr/>
      </p:nvGrpSpPr>
      <p:grpSpPr>
        <a:xfrm>
          <a:off x="0" y="0"/>
          <a:ext cx="0" cy="0"/>
          <a:chOff x="0" y="0"/>
          <a:chExt cx="0" cy="0"/>
        </a:xfrm>
      </p:grpSpPr>
      <p:sp>
        <p:nvSpPr>
          <p:cNvPr id="3" name="Rectangle 2"/>
          <p:cNvSpPr/>
          <p:nvPr/>
        </p:nvSpPr>
        <p:spPr>
          <a:xfrm>
            <a:off x="0" y="0"/>
            <a:ext cx="468376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3DB531-7C62-1BFE-A59D-C3C393E5CAA3}"/>
              </a:ext>
            </a:extLst>
          </p:cNvPr>
          <p:cNvSpPr txBox="1"/>
          <p:nvPr/>
        </p:nvSpPr>
        <p:spPr>
          <a:xfrm>
            <a:off x="5276538" y="526268"/>
            <a:ext cx="674274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ea typeface="+mn-lt"/>
                <a:cs typeface="+mn-lt"/>
              </a:rPr>
              <a:t>When comparing usage and forecasting in more controlled circumstances...</a:t>
            </a:r>
            <a:endParaRPr lang="en-US" sz="2400" dirty="0">
              <a:ea typeface="Calibri"/>
              <a:cs typeface="Calibri"/>
            </a:endParaRPr>
          </a:p>
        </p:txBody>
      </p:sp>
      <p:sp>
        <p:nvSpPr>
          <p:cNvPr id="9" name="TextBox 8">
            <a:extLst>
              <a:ext uri="{FF2B5EF4-FFF2-40B4-BE49-F238E27FC236}">
                <a16:creationId xmlns:a16="http://schemas.microsoft.com/office/drawing/2014/main" id="{C35FF288-6F3F-77C2-692F-C4A4D6DDA853}"/>
              </a:ext>
            </a:extLst>
          </p:cNvPr>
          <p:cNvSpPr txBox="1"/>
          <p:nvPr/>
        </p:nvSpPr>
        <p:spPr>
          <a:xfrm>
            <a:off x="5423608" y="2274838"/>
            <a:ext cx="635366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ea typeface="Calibri"/>
                <a:cs typeface="Calibri"/>
              </a:rPr>
              <a:t>Forecasters predicted that distraction would reduce affective intensity when used more than experiencers reported that it actually had.</a:t>
            </a:r>
          </a:p>
          <a:p>
            <a:pPr algn="ctr"/>
            <a:endParaRPr lang="en-US" dirty="0">
              <a:ea typeface="Calibri"/>
              <a:cs typeface="Calibri"/>
            </a:endParaRPr>
          </a:p>
          <a:p>
            <a:pPr algn="ctr"/>
            <a:r>
              <a:rPr lang="en-US" sz="1800" i="1" dirty="0">
                <a:solidFill>
                  <a:srgbClr val="000000"/>
                </a:solidFill>
                <a:effectLst/>
                <a:latin typeface="Times New Roman" panose="02020603050405020304" pitchFamily="18" charset="0"/>
                <a:ea typeface="Times New Roman" panose="02020603050405020304" pitchFamily="18" charset="0"/>
              </a:rPr>
              <a:t>x̄ </a:t>
            </a:r>
            <a:r>
              <a:rPr lang="en-US" sz="1800" i="1" baseline="-25000" dirty="0">
                <a:solidFill>
                  <a:srgbClr val="000000"/>
                </a:solidFill>
                <a:effectLst/>
                <a:latin typeface="Times New Roman" panose="02020603050405020304" pitchFamily="18" charset="0"/>
                <a:ea typeface="Times New Roman" panose="02020603050405020304" pitchFamily="18" charset="0"/>
              </a:rPr>
              <a:t>Experience </a:t>
            </a:r>
            <a:r>
              <a:rPr lang="en-US" sz="1800" dirty="0">
                <a:solidFill>
                  <a:srgbClr val="000000"/>
                </a:solidFill>
                <a:effectLst/>
                <a:latin typeface="Times New Roman" panose="02020603050405020304" pitchFamily="18" charset="0"/>
                <a:ea typeface="Times New Roman" panose="02020603050405020304" pitchFamily="18" charset="0"/>
              </a:rPr>
              <a:t>= 48.0</a:t>
            </a:r>
            <a:r>
              <a:rPr lang="en-US" i="1" baseline="-25000" dirty="0">
                <a:solidFill>
                  <a:srgbClr val="000000"/>
                </a:solidFill>
                <a:latin typeface="Times New Roman" panose="02020603050405020304" pitchFamily="18" charset="0"/>
                <a:ea typeface="Times New Roman" panose="02020603050405020304" pitchFamily="18" charset="0"/>
              </a:rPr>
              <a:t>  </a:t>
            </a:r>
            <a:r>
              <a:rPr lang="en-US" i="1" dirty="0">
                <a:solidFill>
                  <a:srgbClr val="000000"/>
                </a:solidFill>
                <a:latin typeface="Times New Roman" panose="02020603050405020304" pitchFamily="18" charset="0"/>
                <a:ea typeface="Times New Roman" panose="02020603050405020304" pitchFamily="18" charset="0"/>
              </a:rPr>
              <a:t>|</a:t>
            </a:r>
            <a:r>
              <a:rPr lang="en-US" sz="1800" i="1" baseline="-25000" dirty="0">
                <a:solidFill>
                  <a:srgbClr val="000000"/>
                </a:solidFill>
                <a:effectLst/>
                <a:latin typeface="Times New Roman" panose="02020603050405020304" pitchFamily="18" charset="0"/>
                <a:ea typeface="Times New Roman" panose="02020603050405020304" pitchFamily="18" charset="0"/>
              </a:rPr>
              <a:t>   </a:t>
            </a:r>
            <a:r>
              <a:rPr lang="en-US" sz="1800" i="1" dirty="0">
                <a:solidFill>
                  <a:srgbClr val="000000"/>
                </a:solidFill>
                <a:effectLst/>
                <a:latin typeface="Times New Roman" panose="02020603050405020304" pitchFamily="18" charset="0"/>
                <a:ea typeface="Times New Roman" panose="02020603050405020304" pitchFamily="18" charset="0"/>
              </a:rPr>
              <a:t>x̄ </a:t>
            </a:r>
            <a:r>
              <a:rPr lang="en-US" sz="1800" i="1" baseline="-25000" dirty="0">
                <a:solidFill>
                  <a:srgbClr val="000000"/>
                </a:solidFill>
                <a:effectLst/>
                <a:latin typeface="Times New Roman" panose="02020603050405020304" pitchFamily="18" charset="0"/>
                <a:ea typeface="Times New Roman" panose="02020603050405020304" pitchFamily="18" charset="0"/>
              </a:rPr>
              <a:t>Forecast</a:t>
            </a:r>
            <a:r>
              <a:rPr lang="en-US" sz="1800" baseline="-25000" dirty="0">
                <a:solidFill>
                  <a:srgbClr val="000000"/>
                </a:solidFill>
                <a:effectLs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 58.3</a:t>
            </a:r>
            <a:r>
              <a:rPr lang="en-US" sz="1800" baseline="-25000" dirty="0">
                <a:solidFill>
                  <a:srgbClr val="000000"/>
                </a:solidFill>
                <a:effectLst/>
                <a:latin typeface="Times New Roman" panose="02020603050405020304" pitchFamily="18" charset="0"/>
                <a:ea typeface="Times New Roman" panose="02020603050405020304" pitchFamily="18" charset="0"/>
              </a:rPr>
              <a:t> </a:t>
            </a:r>
          </a:p>
          <a:p>
            <a:pPr algn="ctr"/>
            <a:r>
              <a:rPr lang="en-US" sz="1800" i="1" dirty="0">
                <a:solidFill>
                  <a:srgbClr val="000000"/>
                </a:solidFill>
                <a:effectLst/>
                <a:latin typeface="Times New Roman" panose="02020603050405020304" pitchFamily="18" charset="0"/>
                <a:ea typeface="Times New Roman" panose="02020603050405020304" pitchFamily="18" charset="0"/>
              </a:rPr>
              <a:t>95% CI</a:t>
            </a:r>
            <a:r>
              <a:rPr lang="en-US" sz="1800" dirty="0">
                <a:solidFill>
                  <a:srgbClr val="000000"/>
                </a:solidFill>
                <a:effectLst/>
                <a:latin typeface="Times New Roman" panose="02020603050405020304" pitchFamily="18" charset="0"/>
                <a:ea typeface="Times New Roman" panose="02020603050405020304" pitchFamily="18" charset="0"/>
              </a:rPr>
              <a:t> = [-16.62, -4.13]</a:t>
            </a:r>
          </a:p>
          <a:p>
            <a:pPr algn="ctr"/>
            <a:r>
              <a:rPr lang="en-US" sz="1800" i="1" dirty="0">
                <a:solidFill>
                  <a:srgbClr val="000000"/>
                </a:solidFill>
                <a:effectLst/>
                <a:latin typeface="Times New Roman" panose="02020603050405020304" pitchFamily="18" charset="0"/>
                <a:ea typeface="Times New Roman" panose="02020603050405020304" pitchFamily="18" charset="0"/>
              </a:rPr>
              <a:t>t</a:t>
            </a:r>
            <a:r>
              <a:rPr lang="en-US" sz="1800" dirty="0">
                <a:solidFill>
                  <a:srgbClr val="000000"/>
                </a:solidFill>
                <a:effectLst/>
                <a:latin typeface="Times New Roman" panose="02020603050405020304" pitchFamily="18" charset="0"/>
                <a:ea typeface="Times New Roman" panose="02020603050405020304" pitchFamily="18" charset="0"/>
              </a:rPr>
              <a:t>(198.2) = -3.28, </a:t>
            </a:r>
            <a:r>
              <a:rPr lang="en-US" sz="1800" i="1" dirty="0">
                <a:solidFill>
                  <a:srgbClr val="000000"/>
                </a:solidFill>
                <a:effectLst/>
                <a:latin typeface="Times New Roman" panose="02020603050405020304" pitchFamily="18" charset="0"/>
                <a:ea typeface="Times New Roman" panose="02020603050405020304" pitchFamily="18" charset="0"/>
              </a:rPr>
              <a:t>p</a:t>
            </a:r>
            <a:r>
              <a:rPr lang="en-US" sz="1800" dirty="0">
                <a:solidFill>
                  <a:srgbClr val="000000"/>
                </a:solidFill>
                <a:effectLst/>
                <a:latin typeface="Times New Roman" panose="02020603050405020304" pitchFamily="18" charset="0"/>
                <a:ea typeface="Times New Roman" panose="02020603050405020304" pitchFamily="18" charset="0"/>
              </a:rPr>
              <a:t> = 0.001</a:t>
            </a:r>
            <a:endParaRPr lang="en-US" dirty="0">
              <a:ea typeface="Calibri"/>
              <a:cs typeface="Calibri"/>
            </a:endParaRPr>
          </a:p>
        </p:txBody>
      </p:sp>
      <p:pic>
        <p:nvPicPr>
          <p:cNvPr id="19" name="Picture 18">
            <a:extLst>
              <a:ext uri="{FF2B5EF4-FFF2-40B4-BE49-F238E27FC236}">
                <a16:creationId xmlns:a16="http://schemas.microsoft.com/office/drawing/2014/main" id="{84B24A98-C044-CCFD-145E-5502CAC9D65B}"/>
              </a:ext>
            </a:extLst>
          </p:cNvPr>
          <p:cNvPicPr>
            <a:picLocks noChangeAspect="1"/>
          </p:cNvPicPr>
          <p:nvPr/>
        </p:nvPicPr>
        <p:blipFill rotWithShape="1">
          <a:blip r:embed="rId3"/>
          <a:srcRect b="20680"/>
          <a:stretch/>
        </p:blipFill>
        <p:spPr>
          <a:xfrm>
            <a:off x="414726" y="96082"/>
            <a:ext cx="3872459" cy="6665836"/>
          </a:xfrm>
          <a:prstGeom prst="rect">
            <a:avLst/>
          </a:prstGeom>
        </p:spPr>
      </p:pic>
    </p:spTree>
    <p:extLst>
      <p:ext uri="{BB962C8B-B14F-4D97-AF65-F5344CB8AC3E}">
        <p14:creationId xmlns:p14="http://schemas.microsoft.com/office/powerpoint/2010/main" val="242831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4B2951E-A998-C589-32EC-DFB8D3EF1331}"/>
              </a:ext>
            </a:extLst>
          </p:cNvPr>
          <p:cNvPicPr>
            <a:picLocks noChangeAspect="1"/>
          </p:cNvPicPr>
          <p:nvPr/>
        </p:nvPicPr>
        <p:blipFill>
          <a:blip r:embed="rId3"/>
          <a:stretch>
            <a:fillRect/>
          </a:stretch>
        </p:blipFill>
        <p:spPr>
          <a:xfrm>
            <a:off x="6452937" y="1771594"/>
            <a:ext cx="5041829" cy="3462828"/>
          </a:xfrm>
          <a:prstGeom prst="rect">
            <a:avLst/>
          </a:prstGeom>
        </p:spPr>
      </p:pic>
      <p:pic>
        <p:nvPicPr>
          <p:cNvPr id="15" name="Picture 14">
            <a:extLst>
              <a:ext uri="{FF2B5EF4-FFF2-40B4-BE49-F238E27FC236}">
                <a16:creationId xmlns:a16="http://schemas.microsoft.com/office/drawing/2014/main" id="{AF159DCB-219E-E711-914E-9F4ED21AE4BA}"/>
              </a:ext>
            </a:extLst>
          </p:cNvPr>
          <p:cNvPicPr>
            <a:picLocks noChangeAspect="1"/>
          </p:cNvPicPr>
          <p:nvPr/>
        </p:nvPicPr>
        <p:blipFill>
          <a:blip r:embed="rId4"/>
          <a:stretch>
            <a:fillRect/>
          </a:stretch>
        </p:blipFill>
        <p:spPr>
          <a:xfrm>
            <a:off x="820851" y="1771594"/>
            <a:ext cx="4828450" cy="3231160"/>
          </a:xfrm>
          <a:prstGeom prst="rect">
            <a:avLst/>
          </a:prstGeom>
        </p:spPr>
      </p:pic>
      <p:sp>
        <p:nvSpPr>
          <p:cNvPr id="2" name="TextBox 1">
            <a:extLst>
              <a:ext uri="{FF2B5EF4-FFF2-40B4-BE49-F238E27FC236}">
                <a16:creationId xmlns:a16="http://schemas.microsoft.com/office/drawing/2014/main" id="{654FEA86-99E5-364A-DCD7-51CE4A161C07}"/>
              </a:ext>
            </a:extLst>
          </p:cNvPr>
          <p:cNvSpPr txBox="1"/>
          <p:nvPr/>
        </p:nvSpPr>
        <p:spPr>
          <a:xfrm>
            <a:off x="4430333" y="103031"/>
            <a:ext cx="3669440" cy="1446550"/>
          </a:xfrm>
          <a:prstGeom prst="rect">
            <a:avLst/>
          </a:prstGeom>
          <a:noFill/>
        </p:spPr>
        <p:txBody>
          <a:bodyPr wrap="none" rtlCol="0">
            <a:spAutoFit/>
          </a:bodyPr>
          <a:lstStyle/>
          <a:p>
            <a:r>
              <a:rPr lang="en-US" sz="8800" b="1" dirty="0">
                <a:solidFill>
                  <a:srgbClr val="00B050"/>
                </a:solidFill>
              </a:rPr>
              <a:t>Theory</a:t>
            </a:r>
          </a:p>
        </p:txBody>
      </p:sp>
      <p:sp>
        <p:nvSpPr>
          <p:cNvPr id="3" name="TextBox 2">
            <a:extLst>
              <a:ext uri="{FF2B5EF4-FFF2-40B4-BE49-F238E27FC236}">
                <a16:creationId xmlns:a16="http://schemas.microsoft.com/office/drawing/2014/main" id="{D8F5F6B1-844F-A8ED-8D6B-8345807D36DA}"/>
              </a:ext>
            </a:extLst>
          </p:cNvPr>
          <p:cNvSpPr txBox="1"/>
          <p:nvPr/>
        </p:nvSpPr>
        <p:spPr>
          <a:xfrm>
            <a:off x="12218751" y="103031"/>
            <a:ext cx="4133904" cy="1446550"/>
          </a:xfrm>
          <a:prstGeom prst="rect">
            <a:avLst/>
          </a:prstGeom>
          <a:noFill/>
        </p:spPr>
        <p:txBody>
          <a:bodyPr wrap="none" rtlCol="0">
            <a:spAutoFit/>
          </a:bodyPr>
          <a:lstStyle/>
          <a:p>
            <a:r>
              <a:rPr lang="en-US" sz="8800" b="1" dirty="0">
                <a:solidFill>
                  <a:srgbClr val="FF0000"/>
                </a:solidFill>
              </a:rPr>
              <a:t>Practice</a:t>
            </a:r>
          </a:p>
        </p:txBody>
      </p:sp>
      <p:grpSp>
        <p:nvGrpSpPr>
          <p:cNvPr id="13" name="Group 12">
            <a:extLst>
              <a:ext uri="{FF2B5EF4-FFF2-40B4-BE49-F238E27FC236}">
                <a16:creationId xmlns:a16="http://schemas.microsoft.com/office/drawing/2014/main" id="{F1AF159F-386B-37F2-9AA5-4B28208A6929}"/>
              </a:ext>
            </a:extLst>
          </p:cNvPr>
          <p:cNvGrpSpPr/>
          <p:nvPr/>
        </p:nvGrpSpPr>
        <p:grpSpPr>
          <a:xfrm>
            <a:off x="1125857" y="5538099"/>
            <a:ext cx="9940285" cy="699546"/>
            <a:chOff x="820851" y="5538099"/>
            <a:chExt cx="9940285" cy="699546"/>
          </a:xfrm>
        </p:grpSpPr>
        <p:sp>
          <p:nvSpPr>
            <p:cNvPr id="11" name="TextBox 10">
              <a:extLst>
                <a:ext uri="{FF2B5EF4-FFF2-40B4-BE49-F238E27FC236}">
                  <a16:creationId xmlns:a16="http://schemas.microsoft.com/office/drawing/2014/main" id="{FC08F065-3595-1A88-1A79-69036FA84592}"/>
                </a:ext>
              </a:extLst>
            </p:cNvPr>
            <p:cNvSpPr txBox="1"/>
            <p:nvPr/>
          </p:nvSpPr>
          <p:spPr>
            <a:xfrm>
              <a:off x="2507692" y="5868313"/>
              <a:ext cx="6436057" cy="369332"/>
            </a:xfrm>
            <a:prstGeom prst="rect">
              <a:avLst/>
            </a:prstGeom>
            <a:noFill/>
          </p:spPr>
          <p:txBody>
            <a:bodyPr wrap="none" rtlCol="0">
              <a:spAutoFit/>
            </a:bodyPr>
            <a:lstStyle/>
            <a:p>
              <a:r>
                <a:rPr lang="en-US" dirty="0"/>
                <a:t>r+ = 0.46 – 0.61; “a very large effect size” (Matthews et al., 2021)</a:t>
              </a:r>
            </a:p>
          </p:txBody>
        </p:sp>
        <p:sp>
          <p:nvSpPr>
            <p:cNvPr id="12" name="TextBox 11">
              <a:extLst>
                <a:ext uri="{FF2B5EF4-FFF2-40B4-BE49-F238E27FC236}">
                  <a16:creationId xmlns:a16="http://schemas.microsoft.com/office/drawing/2014/main" id="{7E6FD376-235C-BAE9-9A31-83E56BCE3160}"/>
                </a:ext>
              </a:extLst>
            </p:cNvPr>
            <p:cNvSpPr txBox="1"/>
            <p:nvPr/>
          </p:nvSpPr>
          <p:spPr>
            <a:xfrm>
              <a:off x="820851" y="5538099"/>
              <a:ext cx="9940285" cy="369332"/>
            </a:xfrm>
            <a:prstGeom prst="rect">
              <a:avLst/>
            </a:prstGeom>
            <a:noFill/>
          </p:spPr>
          <p:txBody>
            <a:bodyPr wrap="none" rtlCol="0">
              <a:spAutoFit/>
            </a:bodyPr>
            <a:lstStyle/>
            <a:p>
              <a:r>
                <a:rPr lang="en-US" dirty="0"/>
                <a:t>As emotional intensity increases, the probability of choosing </a:t>
              </a:r>
              <a:r>
                <a:rPr lang="en-US" b="1" dirty="0">
                  <a:solidFill>
                    <a:srgbClr val="F8766D"/>
                  </a:solidFill>
                </a:rPr>
                <a:t>Distraction</a:t>
              </a:r>
              <a:r>
                <a:rPr lang="en-US" dirty="0"/>
                <a:t> instead of </a:t>
              </a:r>
              <a:r>
                <a:rPr lang="en-US" b="1" dirty="0">
                  <a:solidFill>
                    <a:srgbClr val="04C0C5"/>
                  </a:solidFill>
                </a:rPr>
                <a:t>Reappraisal</a:t>
              </a:r>
              <a:r>
                <a:rPr lang="en-US" dirty="0"/>
                <a:t> increases</a:t>
              </a:r>
            </a:p>
          </p:txBody>
        </p:sp>
      </p:grpSp>
    </p:spTree>
    <p:extLst>
      <p:ext uri="{BB962C8B-B14F-4D97-AF65-F5344CB8AC3E}">
        <p14:creationId xmlns:p14="http://schemas.microsoft.com/office/powerpoint/2010/main" val="39695499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a dark hallway with a light shining through a metal gate&#10;&#10;Description automatically generated">
            <a:extLst>
              <a:ext uri="{FF2B5EF4-FFF2-40B4-BE49-F238E27FC236}">
                <a16:creationId xmlns:a16="http://schemas.microsoft.com/office/drawing/2014/main" id="{87798D2D-1EB7-9C89-E0A0-E5E17E6468D6}"/>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8691" t="2240" r="31190" b="2240"/>
          <a:stretch/>
        </p:blipFill>
        <p:spPr>
          <a:xfrm>
            <a:off x="0" y="0"/>
            <a:ext cx="4891314" cy="6858000"/>
          </a:xfrm>
          <a:prstGeom prst="rect">
            <a:avLst/>
          </a:prstGeom>
        </p:spPr>
      </p:pic>
      <p:sp>
        <p:nvSpPr>
          <p:cNvPr id="2" name="TextBox 1">
            <a:extLst>
              <a:ext uri="{FF2B5EF4-FFF2-40B4-BE49-F238E27FC236}">
                <a16:creationId xmlns:a16="http://schemas.microsoft.com/office/drawing/2014/main" id="{752EEDFF-8807-C7D5-AAEE-4B42B36C632C}"/>
              </a:ext>
            </a:extLst>
          </p:cNvPr>
          <p:cNvSpPr txBox="1"/>
          <p:nvPr/>
        </p:nvSpPr>
        <p:spPr>
          <a:xfrm>
            <a:off x="722141" y="422941"/>
            <a:ext cx="3447034" cy="584775"/>
          </a:xfrm>
          <a:prstGeom prst="rect">
            <a:avLst/>
          </a:prstGeom>
          <a:noFill/>
        </p:spPr>
        <p:txBody>
          <a:bodyPr wrap="none" rtlCol="0">
            <a:spAutoFit/>
          </a:bodyPr>
          <a:lstStyle/>
          <a:p>
            <a:pPr algn="ctr"/>
            <a:r>
              <a:rPr lang="en-US" sz="3200" b="1" dirty="0"/>
              <a:t>When events are …</a:t>
            </a:r>
          </a:p>
        </p:txBody>
      </p:sp>
      <p:sp>
        <p:nvSpPr>
          <p:cNvPr id="7" name="TextBox 6">
            <a:extLst>
              <a:ext uri="{FF2B5EF4-FFF2-40B4-BE49-F238E27FC236}">
                <a16:creationId xmlns:a16="http://schemas.microsoft.com/office/drawing/2014/main" id="{A664F216-756E-E657-41D7-91FBCE834020}"/>
              </a:ext>
            </a:extLst>
          </p:cNvPr>
          <p:cNvSpPr txBox="1"/>
          <p:nvPr/>
        </p:nvSpPr>
        <p:spPr>
          <a:xfrm>
            <a:off x="6096000" y="1166842"/>
            <a:ext cx="544576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People spontaneously self-regulated their emotions</a:t>
            </a:r>
            <a:br>
              <a:rPr lang="en-US" dirty="0"/>
            </a:br>
            <a:endParaRPr lang="en-US" dirty="0"/>
          </a:p>
          <a:p>
            <a:pPr marL="285750" indent="-285750">
              <a:buFont typeface="Arial"/>
              <a:buChar char="•"/>
            </a:pPr>
            <a:r>
              <a:rPr lang="en-US" dirty="0">
                <a:ea typeface="Calibri" panose="020F0502020204030204"/>
                <a:cs typeface="Calibri" panose="020F0502020204030204"/>
              </a:rPr>
              <a:t>How people self-regulate their emotions is not significantly predicted by individual differences, affective intensity, cognitive load, or any other factor we commonly examine in the lab</a:t>
            </a:r>
          </a:p>
          <a:p>
            <a:pPr marL="285750" indent="-285750">
              <a:buFont typeface="Arial"/>
              <a:buChar char="•"/>
            </a:pPr>
            <a:endParaRPr lang="en-US" dirty="0">
              <a:cs typeface="Calibri" panose="020F0502020204030204"/>
            </a:endParaRPr>
          </a:p>
          <a:p>
            <a:pPr marL="285750" indent="-285750">
              <a:buFont typeface="Arial"/>
              <a:buChar char="•"/>
            </a:pPr>
            <a:r>
              <a:rPr lang="en-US" dirty="0">
                <a:ea typeface="Calibri" panose="020F0502020204030204"/>
                <a:cs typeface="Calibri" panose="020F0502020204030204"/>
              </a:rPr>
              <a:t>Forecasting may still reflect the canonical regulation relationships, which raises questions of how environmental affordances, such as time to process, influence everyday self-regulation</a:t>
            </a:r>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Distraction was consistently less effective in use than might be expected by choice paradigms or forecasters.</a:t>
            </a:r>
            <a:endParaRPr lang="en-US" dirty="0"/>
          </a:p>
          <a:p>
            <a:pPr marL="285750" indent="-285750">
              <a:buFont typeface="Arial"/>
              <a:buChar char="•"/>
            </a:pPr>
            <a:endParaRPr lang="en-US" dirty="0">
              <a:ea typeface="Calibri" panose="020F0502020204030204"/>
              <a:cs typeface="Calibri" panose="020F0502020204030204"/>
            </a:endParaRPr>
          </a:p>
        </p:txBody>
      </p:sp>
      <p:sp>
        <p:nvSpPr>
          <p:cNvPr id="6" name="TextBox 5">
            <a:extLst>
              <a:ext uri="{FF2B5EF4-FFF2-40B4-BE49-F238E27FC236}">
                <a16:creationId xmlns:a16="http://schemas.microsoft.com/office/drawing/2014/main" id="{B80AFE5D-E5B0-09D2-22FF-AF4A38129135}"/>
              </a:ext>
            </a:extLst>
          </p:cNvPr>
          <p:cNvSpPr txBox="1"/>
          <p:nvPr/>
        </p:nvSpPr>
        <p:spPr>
          <a:xfrm>
            <a:off x="-99642" y="715329"/>
            <a:ext cx="6400799" cy="6001643"/>
          </a:xfrm>
          <a:prstGeom prst="rect">
            <a:avLst/>
          </a:prstGeom>
          <a:noFill/>
        </p:spPr>
        <p:txBody>
          <a:bodyPr wrap="square" rtlCol="0">
            <a:spAutoFit/>
          </a:bodyPr>
          <a:lstStyle/>
          <a:p>
            <a:br>
              <a:rPr lang="en-US" sz="4400" dirty="0"/>
            </a:br>
            <a:endParaRPr lang="en-US" sz="2000" dirty="0"/>
          </a:p>
          <a:p>
            <a:pPr marL="1485900" lvl="2" indent="-571500">
              <a:buSzPct val="150000"/>
              <a:buBlip>
                <a:blip r:embed="rId5">
                  <a:extLst>
                    <a:ext uri="{96DAC541-7B7A-43D3-8B79-37D633B846F1}">
                      <asvg:svgBlip xmlns:asvg="http://schemas.microsoft.com/office/drawing/2016/SVG/main" r:embed="rId6"/>
                    </a:ext>
                  </a:extLst>
                </a:blip>
              </a:buBlip>
            </a:pPr>
            <a:r>
              <a:rPr lang="en-US" sz="3200" b="1" spc="200" dirty="0">
                <a:solidFill>
                  <a:srgbClr val="FF0000"/>
                </a:solidFill>
              </a:rPr>
              <a:t>Aversive</a:t>
            </a:r>
          </a:p>
          <a:p>
            <a:pPr lvl="1"/>
            <a:endParaRPr lang="en-US" sz="3200" spc="200" dirty="0">
              <a:solidFill>
                <a:srgbClr val="FF0000"/>
              </a:solidFill>
            </a:endParaRPr>
          </a:p>
          <a:p>
            <a:pPr marL="1485900" lvl="2" indent="-571500">
              <a:buSzPct val="150000"/>
              <a:buBlip>
                <a:blip r:embed="rId7">
                  <a:extLst>
                    <a:ext uri="{96DAC541-7B7A-43D3-8B79-37D633B846F1}">
                      <asvg:svgBlip xmlns:asvg="http://schemas.microsoft.com/office/drawing/2016/SVG/main" r:embed="rId8"/>
                    </a:ext>
                  </a:extLst>
                </a:blip>
              </a:buBlip>
            </a:pPr>
            <a:r>
              <a:rPr lang="en-US" sz="3200" b="1" spc="200" dirty="0">
                <a:solidFill>
                  <a:srgbClr val="FF0000"/>
                </a:solidFill>
              </a:rPr>
              <a:t>Uncertain</a:t>
            </a:r>
            <a:br>
              <a:rPr lang="en-US" sz="3200" spc="200" dirty="0">
                <a:solidFill>
                  <a:srgbClr val="FF0000"/>
                </a:solidFill>
              </a:rPr>
            </a:br>
            <a:endParaRPr lang="en-US" sz="3200" spc="200" dirty="0">
              <a:solidFill>
                <a:srgbClr val="FF0000"/>
              </a:solidFill>
            </a:endParaRPr>
          </a:p>
          <a:p>
            <a:pPr marL="1485900" lvl="2" indent="-571500">
              <a:buSzPct val="150000"/>
              <a:buBlip>
                <a:blip r:embed="rId9">
                  <a:extLst>
                    <a:ext uri="{96DAC541-7B7A-43D3-8B79-37D633B846F1}">
                      <asvg:svgBlip xmlns:asvg="http://schemas.microsoft.com/office/drawing/2016/SVG/main" r:embed="rId10"/>
                    </a:ext>
                  </a:extLst>
                </a:blip>
              </a:buBlip>
            </a:pPr>
            <a:r>
              <a:rPr lang="en-US" sz="3200" b="1" spc="200" dirty="0">
                <a:solidFill>
                  <a:srgbClr val="FF0000"/>
                </a:solidFill>
              </a:rPr>
              <a:t>Dynamic</a:t>
            </a:r>
            <a:br>
              <a:rPr lang="en-US" sz="3200" spc="200" dirty="0">
                <a:solidFill>
                  <a:srgbClr val="FF0000"/>
                </a:solidFill>
              </a:rPr>
            </a:br>
            <a:endParaRPr lang="en-US" sz="3200" spc="200" dirty="0">
              <a:solidFill>
                <a:srgbClr val="FF0000"/>
              </a:solidFill>
            </a:endParaRPr>
          </a:p>
          <a:p>
            <a:pPr marL="1485900" lvl="2" indent="-571500">
              <a:buSzPct val="150000"/>
              <a:buBlip>
                <a:blip r:embed="rId11">
                  <a:extLst>
                    <a:ext uri="{96DAC541-7B7A-43D3-8B79-37D633B846F1}">
                      <asvg:svgBlip xmlns:asvg="http://schemas.microsoft.com/office/drawing/2016/SVG/main" r:embed="rId12"/>
                    </a:ext>
                  </a:extLst>
                </a:blip>
              </a:buBlip>
            </a:pPr>
            <a:r>
              <a:rPr lang="en-US" sz="3200" b="1" spc="200" dirty="0">
                <a:solidFill>
                  <a:srgbClr val="FF0000"/>
                </a:solidFill>
              </a:rPr>
              <a:t>Complex</a:t>
            </a:r>
            <a:br>
              <a:rPr lang="en-US" sz="3200" spc="200" dirty="0">
                <a:solidFill>
                  <a:schemeClr val="accent1">
                    <a:lumMod val="75000"/>
                  </a:schemeClr>
                </a:solidFill>
              </a:rPr>
            </a:br>
            <a:endParaRPr lang="en-US" sz="3200" spc="200" dirty="0">
              <a:solidFill>
                <a:schemeClr val="accent1">
                  <a:lumMod val="75000"/>
                </a:schemeClr>
              </a:solidFill>
            </a:endParaRPr>
          </a:p>
          <a:p>
            <a:pPr lvl="2">
              <a:buSzPct val="150000"/>
            </a:pPr>
            <a:br>
              <a:rPr lang="en-US" sz="3200" dirty="0">
                <a:solidFill>
                  <a:srgbClr val="7030A0"/>
                </a:solidFill>
              </a:rPr>
            </a:br>
            <a:endParaRPr lang="en-US" sz="3200" dirty="0">
              <a:solidFill>
                <a:srgbClr val="7030A0"/>
              </a:solidFill>
            </a:endParaRPr>
          </a:p>
        </p:txBody>
      </p:sp>
    </p:spTree>
    <p:extLst>
      <p:ext uri="{BB962C8B-B14F-4D97-AF65-F5344CB8AC3E}">
        <p14:creationId xmlns:p14="http://schemas.microsoft.com/office/powerpoint/2010/main" val="71505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71</a:t>
            </a:fld>
            <a:endParaRPr lang="en-US"/>
          </a:p>
        </p:txBody>
      </p:sp>
    </p:spTree>
    <p:extLst>
      <p:ext uri="{BB962C8B-B14F-4D97-AF65-F5344CB8AC3E}">
        <p14:creationId xmlns:p14="http://schemas.microsoft.com/office/powerpoint/2010/main" val="12848214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72</a:t>
            </a:fld>
            <a:endParaRPr lang="en-US"/>
          </a:p>
        </p:txBody>
      </p:sp>
    </p:spTree>
    <p:extLst>
      <p:ext uri="{BB962C8B-B14F-4D97-AF65-F5344CB8AC3E}">
        <p14:creationId xmlns:p14="http://schemas.microsoft.com/office/powerpoint/2010/main" val="7465970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BF245B0F-5F36-88D7-B079-4CEAA6C57833}"/>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10" name="Picture 9" descr="A screenshot of text&#10;&#10;Description automatically generated">
            <a:extLst>
              <a:ext uri="{FF2B5EF4-FFF2-40B4-BE49-F238E27FC236}">
                <a16:creationId xmlns:a16="http://schemas.microsoft.com/office/drawing/2014/main" id="{D3BEBE0F-EF1A-492F-AB37-30E437CA64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801" y="440162"/>
            <a:ext cx="10378658" cy="6019623"/>
          </a:xfrm>
          <a:prstGeom prst="rect">
            <a:avLst/>
          </a:prstGeom>
        </p:spPr>
      </p:pic>
      <p:sp>
        <p:nvSpPr>
          <p:cNvPr id="4" name="Slide Number Placeholder 3">
            <a:extLst>
              <a:ext uri="{FF2B5EF4-FFF2-40B4-BE49-F238E27FC236}">
                <a16:creationId xmlns:a16="http://schemas.microsoft.com/office/drawing/2014/main" id="{B91E56C9-06E6-4205-9EF6-CA33946A494A}"/>
              </a:ext>
            </a:extLst>
          </p:cNvPr>
          <p:cNvSpPr>
            <a:spLocks noGrp="1"/>
          </p:cNvSpPr>
          <p:nvPr>
            <p:ph type="sldNum" sz="quarter" idx="12"/>
          </p:nvPr>
        </p:nvSpPr>
        <p:spPr>
          <a:xfrm>
            <a:off x="9900458" y="6459785"/>
            <a:ext cx="1312025" cy="365125"/>
          </a:xfrm>
        </p:spPr>
        <p:txBody>
          <a:bodyPr>
            <a:normAutofit/>
          </a:bodyPr>
          <a:lstStyle/>
          <a:p>
            <a:pPr>
              <a:spcAft>
                <a:spcPts val="600"/>
              </a:spcAft>
            </a:pPr>
            <a:fld id="{58782805-61A3-4A9B-8D39-1A61657B2E27}" type="slidenum">
              <a:rPr lang="en-US" smtClean="0"/>
              <a:pPr>
                <a:spcAft>
                  <a:spcPts val="600"/>
                </a:spcAft>
              </a:pPr>
              <a:t>73</a:t>
            </a:fld>
            <a:endParaRPr lang="en-US"/>
          </a:p>
        </p:txBody>
      </p:sp>
    </p:spTree>
    <p:extLst>
      <p:ext uri="{BB962C8B-B14F-4D97-AF65-F5344CB8AC3E}">
        <p14:creationId xmlns:p14="http://schemas.microsoft.com/office/powerpoint/2010/main" val="555016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74</a:t>
            </a:fld>
            <a:endParaRPr lang="en-US"/>
          </a:p>
        </p:txBody>
      </p:sp>
    </p:spTree>
    <p:extLst>
      <p:ext uri="{BB962C8B-B14F-4D97-AF65-F5344CB8AC3E}">
        <p14:creationId xmlns:p14="http://schemas.microsoft.com/office/powerpoint/2010/main" val="36646301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75</a:t>
            </a:fld>
            <a:endParaRPr lang="en-US"/>
          </a:p>
        </p:txBody>
      </p:sp>
      <p:pic>
        <p:nvPicPr>
          <p:cNvPr id="2050" name="Picture 2" descr="National Science Foundation - Wikipedia">
            <a:extLst>
              <a:ext uri="{FF2B5EF4-FFF2-40B4-BE49-F238E27FC236}">
                <a16:creationId xmlns:a16="http://schemas.microsoft.com/office/drawing/2014/main" id="{D8990115-8179-EC5E-793F-0BE0D78C19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682" y="337038"/>
            <a:ext cx="3772963" cy="379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952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a:p>
            <a:pPr marL="457200" indent="-457200">
              <a:buFont typeface="+mj-lt"/>
              <a:buAutoNum type="arabicPeriod"/>
            </a:pPr>
            <a:endParaRPr lang="en-US" sz="2400" dirty="0"/>
          </a:p>
          <a:p>
            <a:pPr marL="457200" indent="-457200">
              <a:buFont typeface="+mj-lt"/>
              <a:buAutoNum type="arabicPeriod"/>
            </a:pPr>
            <a:r>
              <a:rPr lang="en-US" sz="2400" dirty="0"/>
              <a:t>Difficult to execute / coordinate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76</a:t>
            </a:fld>
            <a:endParaRPr lang="en-US"/>
          </a:p>
        </p:txBody>
      </p:sp>
    </p:spTree>
    <p:extLst>
      <p:ext uri="{BB962C8B-B14F-4D97-AF65-F5344CB8AC3E}">
        <p14:creationId xmlns:p14="http://schemas.microsoft.com/office/powerpoint/2010/main" val="14356971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0"/>
            <a:ext cx="12192000" cy="6858000"/>
          </a:xfrm>
          <a:prstGeom prst="rect">
            <a:avLst/>
          </a:prstGeom>
        </p:spPr>
      </p:pic>
      <p:pic>
        <p:nvPicPr>
          <p:cNvPr id="4" name="Picture 3" descr="A close up of a street sign&#10;&#10;Description automatically generated">
            <a:extLst>
              <a:ext uri="{FF2B5EF4-FFF2-40B4-BE49-F238E27FC236}">
                <a16:creationId xmlns:a16="http://schemas.microsoft.com/office/drawing/2014/main" id="{C028CD9E-5AD5-44CA-AD19-CD135C227C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9375" l="4167" r="96167">
                        <a14:foregroundMark x1="6417" y1="46250" x2="6083" y2="27375"/>
                        <a14:foregroundMark x1="6083" y1="27375" x2="9667" y2="17250"/>
                        <a14:foregroundMark x1="6917" y1="16625" x2="4167" y2="34875"/>
                        <a14:foregroundMark x1="4167" y1="34875" x2="5500" y2="51125"/>
                        <a14:foregroundMark x1="22500" y1="22125" x2="38167" y2="32500"/>
                        <a14:foregroundMark x1="47333" y1="35875" x2="59833" y2="42875"/>
                        <a14:foregroundMark x1="60750" y1="43500" x2="68500" y2="46250"/>
                        <a14:foregroundMark x1="80000" y1="52500" x2="91583" y2="60625"/>
                        <a14:foregroundMark x1="91583" y1="60625" x2="96167" y2="69750"/>
                        <a14:foregroundMark x1="81417" y1="84875" x2="81417" y2="99375"/>
                        <a14:foregroundMark x1="83250" y1="82875" x2="81833" y2="99375"/>
                        <a14:foregroundMark x1="29000" y1="63500" x2="29917" y2="98750"/>
                        <a14:foregroundMark x1="28500" y1="73875" x2="29000" y2="65625"/>
                        <a14:foregroundMark x1="79583" y1="91750" x2="78667" y2="84250"/>
                        <a14:backgroundMark x1="27167" y1="80125" x2="27167" y2="67625"/>
                        <a14:backgroundMark x1="27583" y1="78750" x2="28083" y2="6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776870"/>
            <a:ext cx="4621696" cy="3081130"/>
          </a:xfrm>
          <a:prstGeom prst="rect">
            <a:avLst/>
          </a:prstGeom>
        </p:spPr>
      </p:pic>
      <p:sp>
        <p:nvSpPr>
          <p:cNvPr id="5" name="Content Placeholder 2">
            <a:extLst>
              <a:ext uri="{FF2B5EF4-FFF2-40B4-BE49-F238E27FC236}">
                <a16:creationId xmlns:a16="http://schemas.microsoft.com/office/drawing/2014/main" id="{029C5E3A-8058-4836-9C7F-389A49E2608B}"/>
              </a:ext>
            </a:extLst>
          </p:cNvPr>
          <p:cNvSpPr txBox="1">
            <a:spLocks/>
          </p:cNvSpPr>
          <p:nvPr/>
        </p:nvSpPr>
        <p:spPr>
          <a:xfrm>
            <a:off x="4858994" y="540238"/>
            <a:ext cx="6801963" cy="55306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Self-selection bias</a:t>
            </a:r>
            <a:br>
              <a:rPr lang="en-US" sz="2400" dirty="0"/>
            </a:br>
            <a:endParaRPr lang="en-US" sz="2400" dirty="0"/>
          </a:p>
          <a:p>
            <a:pPr marL="457200" indent="-457200">
              <a:buFont typeface="+mj-lt"/>
              <a:buAutoNum type="arabicPeriod"/>
            </a:pPr>
            <a:r>
              <a:rPr lang="en-US" sz="2400" dirty="0"/>
              <a:t>Still an artificial setting that might not generalize to daily life</a:t>
            </a:r>
            <a:br>
              <a:rPr lang="en-US" sz="2400" dirty="0"/>
            </a:br>
            <a:endParaRPr lang="en-US" sz="2400" dirty="0"/>
          </a:p>
          <a:p>
            <a:pPr marL="457200" indent="-457200">
              <a:buFont typeface="+mj-lt"/>
              <a:buAutoNum type="arabicPeriod"/>
            </a:pPr>
            <a:r>
              <a:rPr lang="en-US" sz="2400" dirty="0"/>
              <a:t>Very resource intensive</a:t>
            </a:r>
          </a:p>
          <a:p>
            <a:pPr marL="457200" indent="-457200">
              <a:buFont typeface="+mj-lt"/>
              <a:buAutoNum type="arabicPeriod"/>
            </a:pPr>
            <a:endParaRPr lang="en-US" sz="2400" dirty="0"/>
          </a:p>
          <a:p>
            <a:pPr marL="457200" indent="-457200">
              <a:buFont typeface="+mj-lt"/>
              <a:buAutoNum type="arabicPeriod"/>
            </a:pPr>
            <a:r>
              <a:rPr lang="en-US" sz="2400" dirty="0"/>
              <a:t>Difficult to execute / coordinate</a:t>
            </a:r>
          </a:p>
          <a:p>
            <a:pPr marL="457200" indent="-457200">
              <a:buFont typeface="+mj-lt"/>
              <a:buAutoNum type="arabicPeriod"/>
            </a:pPr>
            <a:endParaRPr lang="en-US" sz="2400" dirty="0"/>
          </a:p>
          <a:p>
            <a:pPr marL="457200" indent="-457200">
              <a:buFont typeface="+mj-lt"/>
              <a:buAutoNum type="arabicPeriod"/>
            </a:pPr>
            <a:r>
              <a:rPr lang="en-US" sz="2400" dirty="0"/>
              <a:t>Difficult to analyze</a:t>
            </a:r>
          </a:p>
        </p:txBody>
      </p:sp>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77</a:t>
            </a:fld>
            <a:endParaRPr lang="en-US"/>
          </a:p>
        </p:txBody>
      </p:sp>
    </p:spTree>
    <p:extLst>
      <p:ext uri="{BB962C8B-B14F-4D97-AF65-F5344CB8AC3E}">
        <p14:creationId xmlns:p14="http://schemas.microsoft.com/office/powerpoint/2010/main" val="21008629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a dark hallway with a light shining through a metal gate&#10;&#10;Description automatically generated">
            <a:extLst>
              <a:ext uri="{FF2B5EF4-FFF2-40B4-BE49-F238E27FC236}">
                <a16:creationId xmlns:a16="http://schemas.microsoft.com/office/drawing/2014/main" id="{87798D2D-1EB7-9C89-E0A0-E5E17E6468D6}"/>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8691" t="2240" r="31190" b="2240"/>
          <a:stretch/>
        </p:blipFill>
        <p:spPr>
          <a:xfrm>
            <a:off x="0" y="0"/>
            <a:ext cx="4891314" cy="6858000"/>
          </a:xfrm>
          <a:prstGeom prst="rect">
            <a:avLst/>
          </a:prstGeom>
        </p:spPr>
      </p:pic>
      <p:sp>
        <p:nvSpPr>
          <p:cNvPr id="2" name="TextBox 1">
            <a:extLst>
              <a:ext uri="{FF2B5EF4-FFF2-40B4-BE49-F238E27FC236}">
                <a16:creationId xmlns:a16="http://schemas.microsoft.com/office/drawing/2014/main" id="{752EEDFF-8807-C7D5-AAEE-4B42B36C632C}"/>
              </a:ext>
            </a:extLst>
          </p:cNvPr>
          <p:cNvSpPr txBox="1"/>
          <p:nvPr/>
        </p:nvSpPr>
        <p:spPr>
          <a:xfrm>
            <a:off x="293273" y="2705725"/>
            <a:ext cx="4304768" cy="1938992"/>
          </a:xfrm>
          <a:prstGeom prst="rect">
            <a:avLst/>
          </a:prstGeom>
          <a:noFill/>
        </p:spPr>
        <p:txBody>
          <a:bodyPr wrap="none" rtlCol="0">
            <a:spAutoFit/>
          </a:bodyPr>
          <a:lstStyle/>
          <a:p>
            <a:pPr algn="ctr"/>
            <a:r>
              <a:rPr lang="en-US" sz="6000" b="1" dirty="0"/>
              <a:t>Where to go </a:t>
            </a:r>
            <a:br>
              <a:rPr lang="en-US" sz="6000" b="1" dirty="0"/>
            </a:br>
            <a:r>
              <a:rPr lang="en-US" sz="6000" b="1" dirty="0"/>
              <a:t>from here?</a:t>
            </a:r>
          </a:p>
        </p:txBody>
      </p:sp>
      <p:sp>
        <p:nvSpPr>
          <p:cNvPr id="7" name="TextBox 6">
            <a:extLst>
              <a:ext uri="{FF2B5EF4-FFF2-40B4-BE49-F238E27FC236}">
                <a16:creationId xmlns:a16="http://schemas.microsoft.com/office/drawing/2014/main" id="{A664F216-756E-E657-41D7-91FBCE834020}"/>
              </a:ext>
            </a:extLst>
          </p:cNvPr>
          <p:cNvSpPr txBox="1"/>
          <p:nvPr/>
        </p:nvSpPr>
        <p:spPr>
          <a:xfrm>
            <a:off x="6096000" y="1382286"/>
            <a:ext cx="5445760"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dirty="0">
                <a:ea typeface="Calibri" panose="020F0502020204030204"/>
                <a:cs typeface="Calibri" panose="020F0502020204030204"/>
              </a:rPr>
              <a:t>More naturalistic or high-immersion experiments</a:t>
            </a:r>
          </a:p>
          <a:p>
            <a:pPr marL="285750" indent="-285750">
              <a:buFont typeface="Arial"/>
              <a:buChar char="•"/>
            </a:pPr>
            <a:endParaRPr lang="en-US" sz="3200" dirty="0">
              <a:ea typeface="Calibri" panose="020F0502020204030204"/>
              <a:cs typeface="Calibri" panose="020F0502020204030204"/>
            </a:endParaRPr>
          </a:p>
          <a:p>
            <a:pPr marL="285750" indent="-285750">
              <a:buFont typeface="Arial"/>
              <a:buChar char="•"/>
            </a:pPr>
            <a:r>
              <a:rPr lang="en-US" sz="3200" dirty="0">
                <a:ea typeface="Calibri" panose="020F0502020204030204"/>
                <a:cs typeface="Calibri" panose="020F0502020204030204"/>
              </a:rPr>
              <a:t>Greater study of environmental affordances</a:t>
            </a:r>
          </a:p>
          <a:p>
            <a:pPr marL="285750" indent="-285750">
              <a:buFont typeface="Arial"/>
              <a:buChar char="•"/>
            </a:pPr>
            <a:endParaRPr lang="en-US" sz="3200" dirty="0">
              <a:ea typeface="Calibri" panose="020F0502020204030204"/>
              <a:cs typeface="Calibri" panose="020F0502020204030204"/>
            </a:endParaRPr>
          </a:p>
          <a:p>
            <a:pPr marL="285750" indent="-285750">
              <a:buFont typeface="Arial"/>
              <a:buChar char="•"/>
            </a:pPr>
            <a:r>
              <a:rPr lang="en-US" sz="3200" dirty="0">
                <a:ea typeface="Calibri" panose="020F0502020204030204"/>
                <a:cs typeface="Calibri" panose="020F0502020204030204"/>
              </a:rPr>
              <a:t>More meta-analyses to establish construct validity</a:t>
            </a:r>
          </a:p>
          <a:p>
            <a:endParaRPr lang="en-US" dirty="0"/>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766454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CA426-9BE9-42CE-A7ED-9C451A7A2879}"/>
              </a:ext>
            </a:extLst>
          </p:cNvPr>
          <p:cNvSpPr>
            <a:spLocks noGrp="1"/>
          </p:cNvSpPr>
          <p:nvPr>
            <p:ph type="title"/>
          </p:nvPr>
        </p:nvSpPr>
        <p:spPr>
          <a:xfrm>
            <a:off x="5188888" y="297688"/>
            <a:ext cx="6368142" cy="1450757"/>
          </a:xfrm>
        </p:spPr>
        <p:txBody>
          <a:bodyPr vert="horz" lIns="91440" tIns="45720" rIns="91440" bIns="45720" rtlCol="0">
            <a:normAutofit fontScale="90000"/>
          </a:bodyPr>
          <a:lstStyle/>
          <a:p>
            <a:pPr algn="ctr"/>
            <a:r>
              <a:rPr lang="en-US" sz="5400">
                <a:solidFill>
                  <a:srgbClr val="5A424A"/>
                </a:solidFill>
              </a:rPr>
              <a:t>Sincere Appreciation to:</a:t>
            </a:r>
          </a:p>
        </p:txBody>
      </p:sp>
      <p:pic>
        <p:nvPicPr>
          <p:cNvPr id="5" name="Content Placeholder 4" descr="A group of people posing for a photo&#10;&#10;Description automatically generated">
            <a:extLst>
              <a:ext uri="{FF2B5EF4-FFF2-40B4-BE49-F238E27FC236}">
                <a16:creationId xmlns:a16="http://schemas.microsoft.com/office/drawing/2014/main" id="{A6A07ED6-F873-4D48-923D-770C86422270}"/>
              </a:ext>
            </a:extLst>
          </p:cNvPr>
          <p:cNvPicPr>
            <a:picLocks noChangeAspect="1"/>
          </p:cNvPicPr>
          <p:nvPr/>
        </p:nvPicPr>
        <p:blipFill rotWithShape="1">
          <a:blip r:embed="rId3">
            <a:extLst>
              <a:ext uri="{28A0092B-C50C-407E-A947-70E740481C1C}">
                <a14:useLocalDpi xmlns:a14="http://schemas.microsoft.com/office/drawing/2010/main" val="0"/>
              </a:ext>
            </a:extLst>
          </a:blip>
          <a:srcRect l="9671" r="-2" b="-2"/>
          <a:stretch/>
        </p:blipFill>
        <p:spPr>
          <a:xfrm>
            <a:off x="20" y="-12128"/>
            <a:ext cx="4654276" cy="6870127"/>
          </a:xfrm>
          <a:prstGeom prst="rect">
            <a:avLst/>
          </a:prstGeom>
        </p:spPr>
      </p:pic>
      <p:sp>
        <p:nvSpPr>
          <p:cNvPr id="22" name="Content Placeholder 21">
            <a:extLst>
              <a:ext uri="{FF2B5EF4-FFF2-40B4-BE49-F238E27FC236}">
                <a16:creationId xmlns:a16="http://schemas.microsoft.com/office/drawing/2014/main" id="{08944C3E-666A-4377-A031-BE4DBC1CF46C}"/>
              </a:ext>
            </a:extLst>
          </p:cNvPr>
          <p:cNvSpPr>
            <a:spLocks noGrp="1"/>
          </p:cNvSpPr>
          <p:nvPr>
            <p:ph idx="1"/>
          </p:nvPr>
        </p:nvSpPr>
        <p:spPr>
          <a:xfrm>
            <a:off x="5468314" y="2080157"/>
            <a:ext cx="2356105" cy="4300974"/>
          </a:xfrm>
        </p:spPr>
        <p:txBody>
          <a:bodyPr>
            <a:normAutofit/>
          </a:bodyPr>
          <a:lstStyle/>
          <a:p>
            <a:pPr marL="0" indent="0" algn="ctr">
              <a:lnSpc>
                <a:spcPct val="100000"/>
              </a:lnSpc>
              <a:spcBef>
                <a:spcPts val="0"/>
              </a:spcBef>
              <a:spcAft>
                <a:spcPts val="0"/>
              </a:spcAft>
              <a:buNone/>
            </a:pPr>
            <a:r>
              <a:rPr lang="en-US" sz="3600">
                <a:solidFill>
                  <a:schemeClr val="tx1"/>
                </a:solidFill>
              </a:rPr>
              <a:t>SAN Lab</a:t>
            </a:r>
          </a:p>
          <a:p>
            <a:pPr marL="0" indent="0" algn="ctr">
              <a:lnSpc>
                <a:spcPct val="100000"/>
              </a:lnSpc>
              <a:spcBef>
                <a:spcPts val="0"/>
              </a:spcBef>
              <a:spcAft>
                <a:spcPts val="0"/>
              </a:spcAft>
              <a:buNone/>
            </a:pPr>
            <a:r>
              <a:rPr lang="en-US" sz="1600" err="1">
                <a:solidFill>
                  <a:schemeClr val="tx1"/>
                </a:solidFill>
              </a:rPr>
              <a:t>Adhya</a:t>
            </a:r>
            <a:r>
              <a:rPr lang="en-US" sz="1600">
                <a:solidFill>
                  <a:schemeClr val="tx1"/>
                </a:solidFill>
              </a:rPr>
              <a:t> Gowda</a:t>
            </a:r>
          </a:p>
          <a:p>
            <a:pPr marL="0" indent="0" algn="ctr">
              <a:lnSpc>
                <a:spcPct val="100000"/>
              </a:lnSpc>
              <a:spcBef>
                <a:spcPts val="0"/>
              </a:spcBef>
              <a:spcAft>
                <a:spcPts val="0"/>
              </a:spcAft>
              <a:buNone/>
            </a:pPr>
            <a:r>
              <a:rPr lang="en-US" sz="1600">
                <a:solidFill>
                  <a:schemeClr val="tx1"/>
                </a:solidFill>
              </a:rPr>
              <a:t>Chelsea Helion </a:t>
            </a:r>
          </a:p>
          <a:p>
            <a:pPr marL="0" indent="0" algn="ctr">
              <a:lnSpc>
                <a:spcPct val="100000"/>
              </a:lnSpc>
              <a:spcBef>
                <a:spcPts val="0"/>
              </a:spcBef>
              <a:buNone/>
            </a:pPr>
            <a:r>
              <a:rPr lang="en-US" sz="1600"/>
              <a:t>Ian O’Shea</a:t>
            </a:r>
            <a:r>
              <a:rPr lang="en-US" sz="1600">
                <a:solidFill>
                  <a:schemeClr val="tx1"/>
                </a:solidFill>
              </a:rPr>
              <a:t> </a:t>
            </a:r>
          </a:p>
          <a:p>
            <a:pPr marL="0" indent="0" algn="ctr">
              <a:lnSpc>
                <a:spcPct val="100000"/>
              </a:lnSpc>
              <a:spcBef>
                <a:spcPts val="0"/>
              </a:spcBef>
              <a:buNone/>
            </a:pPr>
            <a:r>
              <a:rPr lang="en-US" sz="1600"/>
              <a:t>Helen Schmidt</a:t>
            </a:r>
            <a:endParaRPr lang="en-US" sz="1600">
              <a:solidFill>
                <a:schemeClr val="tx1"/>
              </a:solidFill>
            </a:endParaRPr>
          </a:p>
          <a:p>
            <a:pPr marL="0" indent="0" algn="ctr">
              <a:lnSpc>
                <a:spcPct val="100000"/>
              </a:lnSpc>
              <a:spcBef>
                <a:spcPts val="0"/>
              </a:spcBef>
              <a:spcAft>
                <a:spcPts val="0"/>
              </a:spcAft>
              <a:buNone/>
            </a:pPr>
            <a:r>
              <a:rPr lang="en-US" sz="1600">
                <a:solidFill>
                  <a:schemeClr val="tx1"/>
                </a:solidFill>
              </a:rPr>
              <a:t>Joanne Stasiak</a:t>
            </a:r>
          </a:p>
          <a:p>
            <a:pPr marL="0" indent="0" algn="ctr">
              <a:lnSpc>
                <a:spcPct val="100000"/>
              </a:lnSpc>
              <a:spcBef>
                <a:spcPts val="0"/>
              </a:spcBef>
              <a:spcAft>
                <a:spcPts val="0"/>
              </a:spcAft>
              <a:buNone/>
            </a:pPr>
            <a:endParaRPr lang="en-US" sz="2400"/>
          </a:p>
        </p:txBody>
      </p:sp>
      <p:sp>
        <p:nvSpPr>
          <p:cNvPr id="3" name="Slide Number Placeholder 2">
            <a:extLst>
              <a:ext uri="{FF2B5EF4-FFF2-40B4-BE49-F238E27FC236}">
                <a16:creationId xmlns:a16="http://schemas.microsoft.com/office/drawing/2014/main" id="{98DEA640-6C84-4B72-8F60-B1CB9DFEA714}"/>
              </a:ext>
            </a:extLst>
          </p:cNvPr>
          <p:cNvSpPr>
            <a:spLocks noGrp="1"/>
          </p:cNvSpPr>
          <p:nvPr>
            <p:ph type="sldNum" sz="quarter" idx="12"/>
          </p:nvPr>
        </p:nvSpPr>
        <p:spPr>
          <a:xfrm>
            <a:off x="8567057" y="6377749"/>
            <a:ext cx="2743200" cy="365125"/>
          </a:xfrm>
        </p:spPr>
        <p:txBody>
          <a:bodyPr/>
          <a:lstStyle/>
          <a:p>
            <a:fld id="{58782805-61A3-4A9B-8D39-1A61657B2E27}" type="slidenum">
              <a:rPr lang="en-US" smtClean="0"/>
              <a:t>79</a:t>
            </a:fld>
            <a:endParaRPr lang="en-US"/>
          </a:p>
        </p:txBody>
      </p:sp>
      <p:sp>
        <p:nvSpPr>
          <p:cNvPr id="6" name="TextBox 5">
            <a:extLst>
              <a:ext uri="{FF2B5EF4-FFF2-40B4-BE49-F238E27FC236}">
                <a16:creationId xmlns:a16="http://schemas.microsoft.com/office/drawing/2014/main" id="{3BF3CC68-106C-4094-923E-C1FDDF93C3BB}"/>
              </a:ext>
            </a:extLst>
          </p:cNvPr>
          <p:cNvSpPr txBox="1"/>
          <p:nvPr/>
        </p:nvSpPr>
        <p:spPr>
          <a:xfrm>
            <a:off x="9255069" y="2080157"/>
            <a:ext cx="1802095" cy="3354765"/>
          </a:xfrm>
          <a:prstGeom prst="rect">
            <a:avLst/>
          </a:prstGeom>
          <a:noFill/>
        </p:spPr>
        <p:txBody>
          <a:bodyPr wrap="none" rtlCol="0">
            <a:spAutoFit/>
          </a:bodyPr>
          <a:lstStyle/>
          <a:p>
            <a:pPr algn="ctr"/>
            <a:r>
              <a:rPr lang="en-US" sz="3600"/>
              <a:t>AML Lab</a:t>
            </a:r>
          </a:p>
          <a:p>
            <a:pPr algn="ctr"/>
            <a:r>
              <a:rPr lang="en-US" sz="1600"/>
              <a:t>Katelyn Cliver</a:t>
            </a:r>
          </a:p>
          <a:p>
            <a:pPr algn="ctr"/>
            <a:r>
              <a:rPr lang="en-US" sz="1600"/>
              <a:t>Emily Cowan</a:t>
            </a:r>
          </a:p>
          <a:p>
            <a:pPr algn="ctr"/>
            <a:r>
              <a:rPr lang="en-US" sz="1600"/>
              <a:t>Devlin </a:t>
            </a:r>
            <a:r>
              <a:rPr lang="en-US" sz="1600" err="1"/>
              <a:t>Eckardt</a:t>
            </a:r>
            <a:endParaRPr lang="en-US" sz="1600"/>
          </a:p>
          <a:p>
            <a:pPr algn="ctr"/>
            <a:r>
              <a:rPr lang="en-US" sz="1600"/>
              <a:t>Matthew Fain</a:t>
            </a:r>
          </a:p>
          <a:p>
            <a:pPr algn="ctr"/>
            <a:r>
              <a:rPr lang="en-US" sz="1600"/>
              <a:t>Nicole Gonzalez </a:t>
            </a:r>
          </a:p>
          <a:p>
            <a:pPr algn="ctr"/>
            <a:r>
              <a:rPr lang="en-US" sz="1600"/>
              <a:t>Dave Gregory</a:t>
            </a:r>
          </a:p>
          <a:p>
            <a:pPr algn="ctr"/>
            <a:r>
              <a:rPr lang="en-US" sz="1600"/>
              <a:t>Kathryn Lockwood</a:t>
            </a:r>
          </a:p>
          <a:p>
            <a:pPr algn="ctr"/>
            <a:r>
              <a:rPr lang="en-US" sz="1600"/>
              <a:t>Steven Martinez</a:t>
            </a:r>
          </a:p>
          <a:p>
            <a:pPr algn="ctr"/>
            <a:r>
              <a:rPr lang="en-US" sz="1600"/>
              <a:t>Deepu Murty</a:t>
            </a:r>
          </a:p>
          <a:p>
            <a:pPr algn="ctr"/>
            <a:r>
              <a:rPr lang="en-US" sz="1600"/>
              <a:t>Sam Reisman</a:t>
            </a:r>
          </a:p>
          <a:p>
            <a:pPr algn="ctr"/>
            <a:r>
              <a:rPr lang="en-US" sz="1600"/>
              <a:t>Jane Rothrock</a:t>
            </a:r>
          </a:p>
        </p:txBody>
      </p:sp>
      <p:cxnSp>
        <p:nvCxnSpPr>
          <p:cNvPr id="8" name="Straight Connector 7">
            <a:extLst>
              <a:ext uri="{FF2B5EF4-FFF2-40B4-BE49-F238E27FC236}">
                <a16:creationId xmlns:a16="http://schemas.microsoft.com/office/drawing/2014/main" id="{8380C271-F910-4FC6-92B9-C09C4DC8D586}"/>
              </a:ext>
            </a:extLst>
          </p:cNvPr>
          <p:cNvCxnSpPr/>
          <p:nvPr/>
        </p:nvCxnSpPr>
        <p:spPr>
          <a:xfrm>
            <a:off x="5701500" y="2617470"/>
            <a:ext cx="1876032"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E6B0E87D-1612-4472-969C-E489FCD164C2}"/>
              </a:ext>
            </a:extLst>
          </p:cNvPr>
          <p:cNvCxnSpPr/>
          <p:nvPr/>
        </p:nvCxnSpPr>
        <p:spPr>
          <a:xfrm>
            <a:off x="9218099" y="2621280"/>
            <a:ext cx="1876032" cy="0"/>
          </a:xfrm>
          <a:prstGeom prst="line">
            <a:avLst/>
          </a:prstGeom>
        </p:spPr>
        <p:style>
          <a:lnRef idx="3">
            <a:schemeClr val="dk1"/>
          </a:lnRef>
          <a:fillRef idx="0">
            <a:schemeClr val="dk1"/>
          </a:fillRef>
          <a:effectRef idx="2">
            <a:schemeClr val="dk1"/>
          </a:effectRef>
          <a:fontRef idx="minor">
            <a:schemeClr val="tx1"/>
          </a:fontRef>
        </p:style>
      </p:cxnSp>
      <p:sp>
        <p:nvSpPr>
          <p:cNvPr id="12" name="Title 1">
            <a:extLst>
              <a:ext uri="{FF2B5EF4-FFF2-40B4-BE49-F238E27FC236}">
                <a16:creationId xmlns:a16="http://schemas.microsoft.com/office/drawing/2014/main" id="{01746A44-FE4C-4355-B85C-89C2766BC42A}"/>
              </a:ext>
            </a:extLst>
          </p:cNvPr>
          <p:cNvSpPr txBox="1">
            <a:spLocks/>
          </p:cNvSpPr>
          <p:nvPr/>
        </p:nvSpPr>
        <p:spPr>
          <a:xfrm>
            <a:off x="7518261" y="1489376"/>
            <a:ext cx="1709396" cy="5181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1200">
                <a:solidFill>
                  <a:srgbClr val="5A424A"/>
                </a:solidFill>
              </a:rPr>
              <a:t>(Organized  Alphabetically)</a:t>
            </a:r>
          </a:p>
        </p:txBody>
      </p:sp>
      <p:pic>
        <p:nvPicPr>
          <p:cNvPr id="14" name="Picture 13" descr="A picture containing toy&#10;&#10;Description automatically generated">
            <a:extLst>
              <a:ext uri="{FF2B5EF4-FFF2-40B4-BE49-F238E27FC236}">
                <a16:creationId xmlns:a16="http://schemas.microsoft.com/office/drawing/2014/main" id="{31970BD0-CA94-437B-AB89-7C6A698F98F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54296" y="4583429"/>
            <a:ext cx="4261826" cy="2274570"/>
          </a:xfrm>
          <a:prstGeom prst="rect">
            <a:avLst/>
          </a:prstGeom>
        </p:spPr>
      </p:pic>
    </p:spTree>
    <p:extLst>
      <p:ext uri="{BB962C8B-B14F-4D97-AF65-F5344CB8AC3E}">
        <p14:creationId xmlns:p14="http://schemas.microsoft.com/office/powerpoint/2010/main" val="2789251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2266015-734F-2E7F-6C45-E01FF38FA951}"/>
              </a:ext>
            </a:extLst>
          </p:cNvPr>
          <p:cNvPicPr>
            <a:picLocks noChangeAspect="1"/>
          </p:cNvPicPr>
          <p:nvPr/>
        </p:nvPicPr>
        <p:blipFill>
          <a:blip r:embed="rId3"/>
          <a:stretch>
            <a:fillRect/>
          </a:stretch>
        </p:blipFill>
        <p:spPr>
          <a:xfrm>
            <a:off x="1110772" y="4358609"/>
            <a:ext cx="2969254" cy="2039342"/>
          </a:xfrm>
          <a:prstGeom prst="rect">
            <a:avLst/>
          </a:prstGeom>
        </p:spPr>
      </p:pic>
      <p:pic>
        <p:nvPicPr>
          <p:cNvPr id="17" name="Picture 16">
            <a:extLst>
              <a:ext uri="{FF2B5EF4-FFF2-40B4-BE49-F238E27FC236}">
                <a16:creationId xmlns:a16="http://schemas.microsoft.com/office/drawing/2014/main" id="{2AA43DFE-B01B-8DCE-F201-CFF431C98F93}"/>
              </a:ext>
            </a:extLst>
          </p:cNvPr>
          <p:cNvPicPr>
            <a:picLocks noChangeAspect="1"/>
          </p:cNvPicPr>
          <p:nvPr/>
        </p:nvPicPr>
        <p:blipFill>
          <a:blip r:embed="rId4"/>
          <a:stretch>
            <a:fillRect/>
          </a:stretch>
        </p:blipFill>
        <p:spPr>
          <a:xfrm>
            <a:off x="1110771" y="2268576"/>
            <a:ext cx="2969255" cy="1987002"/>
          </a:xfrm>
          <a:prstGeom prst="rect">
            <a:avLst/>
          </a:prstGeom>
        </p:spPr>
      </p:pic>
      <p:sp>
        <p:nvSpPr>
          <p:cNvPr id="2" name="TextBox 1">
            <a:extLst>
              <a:ext uri="{FF2B5EF4-FFF2-40B4-BE49-F238E27FC236}">
                <a16:creationId xmlns:a16="http://schemas.microsoft.com/office/drawing/2014/main" id="{654FEA86-99E5-364A-DCD7-51CE4A161C07}"/>
              </a:ext>
            </a:extLst>
          </p:cNvPr>
          <p:cNvSpPr txBox="1"/>
          <p:nvPr/>
        </p:nvSpPr>
        <p:spPr>
          <a:xfrm>
            <a:off x="760679" y="64559"/>
            <a:ext cx="3669440" cy="1446550"/>
          </a:xfrm>
          <a:prstGeom prst="rect">
            <a:avLst/>
          </a:prstGeom>
          <a:noFill/>
        </p:spPr>
        <p:txBody>
          <a:bodyPr wrap="none" rtlCol="0">
            <a:spAutoFit/>
          </a:bodyPr>
          <a:lstStyle/>
          <a:p>
            <a:r>
              <a:rPr lang="en-US" sz="8800" b="1" dirty="0">
                <a:solidFill>
                  <a:srgbClr val="00B050"/>
                </a:solidFill>
              </a:rPr>
              <a:t>Theory</a:t>
            </a:r>
          </a:p>
        </p:txBody>
      </p:sp>
      <p:sp>
        <p:nvSpPr>
          <p:cNvPr id="3" name="TextBox 2">
            <a:extLst>
              <a:ext uri="{FF2B5EF4-FFF2-40B4-BE49-F238E27FC236}">
                <a16:creationId xmlns:a16="http://schemas.microsoft.com/office/drawing/2014/main" id="{D8F5F6B1-844F-A8ED-8D6B-8345807D36DA}"/>
              </a:ext>
            </a:extLst>
          </p:cNvPr>
          <p:cNvSpPr txBox="1"/>
          <p:nvPr/>
        </p:nvSpPr>
        <p:spPr>
          <a:xfrm>
            <a:off x="7761882" y="62824"/>
            <a:ext cx="4133904" cy="1446550"/>
          </a:xfrm>
          <a:prstGeom prst="rect">
            <a:avLst/>
          </a:prstGeom>
          <a:noFill/>
        </p:spPr>
        <p:txBody>
          <a:bodyPr wrap="none" rtlCol="0">
            <a:spAutoFit/>
          </a:bodyPr>
          <a:lstStyle/>
          <a:p>
            <a:r>
              <a:rPr lang="en-US" sz="8800" b="1" dirty="0">
                <a:solidFill>
                  <a:srgbClr val="FF0000"/>
                </a:solidFill>
              </a:rPr>
              <a:t>Practice</a:t>
            </a:r>
          </a:p>
        </p:txBody>
      </p:sp>
      <p:grpSp>
        <p:nvGrpSpPr>
          <p:cNvPr id="20" name="Group 19">
            <a:extLst>
              <a:ext uri="{FF2B5EF4-FFF2-40B4-BE49-F238E27FC236}">
                <a16:creationId xmlns:a16="http://schemas.microsoft.com/office/drawing/2014/main" id="{2310730A-0FBE-C563-C105-08F45C3C4055}"/>
              </a:ext>
            </a:extLst>
          </p:cNvPr>
          <p:cNvGrpSpPr/>
          <p:nvPr/>
        </p:nvGrpSpPr>
        <p:grpSpPr>
          <a:xfrm>
            <a:off x="6954270" y="2371607"/>
            <a:ext cx="2969256" cy="1987002"/>
            <a:chOff x="637315" y="1701671"/>
            <a:chExt cx="4382280" cy="2823882"/>
          </a:xfrm>
        </p:grpSpPr>
        <p:pic>
          <p:nvPicPr>
            <p:cNvPr id="21" name="Picture 20" descr="A person and person talking to each other&#10;&#10;Description automatically generated">
              <a:extLst>
                <a:ext uri="{FF2B5EF4-FFF2-40B4-BE49-F238E27FC236}">
                  <a16:creationId xmlns:a16="http://schemas.microsoft.com/office/drawing/2014/main" id="{53F764F5-FA15-6541-DA2C-21353334E45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47171" r="4408"/>
            <a:stretch/>
          </p:blipFill>
          <p:spPr>
            <a:xfrm>
              <a:off x="2405742" y="1701671"/>
              <a:ext cx="2613853" cy="2823882"/>
            </a:xfrm>
            <a:prstGeom prst="rect">
              <a:avLst/>
            </a:prstGeom>
          </p:spPr>
        </p:pic>
        <p:pic>
          <p:nvPicPr>
            <p:cNvPr id="22" name="Picture 21" descr="A person and person talking to each other&#10;&#10;Description automatically generated">
              <a:extLst>
                <a:ext uri="{FF2B5EF4-FFF2-40B4-BE49-F238E27FC236}">
                  <a16:creationId xmlns:a16="http://schemas.microsoft.com/office/drawing/2014/main" id="{CE55D6EE-35C9-2FE3-938C-68DC5372C26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r="59257"/>
            <a:stretch/>
          </p:blipFill>
          <p:spPr>
            <a:xfrm>
              <a:off x="637315" y="1701671"/>
              <a:ext cx="2199375" cy="2823882"/>
            </a:xfrm>
            <a:prstGeom prst="rect">
              <a:avLst/>
            </a:prstGeom>
          </p:spPr>
        </p:pic>
      </p:grpSp>
      <p:pic>
        <p:nvPicPr>
          <p:cNvPr id="24" name="Picture 23" descr="A red and white santa hat&#10;&#10;Description automatically generated">
            <a:extLst>
              <a:ext uri="{FF2B5EF4-FFF2-40B4-BE49-F238E27FC236}">
                <a16:creationId xmlns:a16="http://schemas.microsoft.com/office/drawing/2014/main" id="{B5907C55-510F-13C1-1CBB-9F1BA4C499B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904790" y="2275468"/>
            <a:ext cx="886911" cy="838033"/>
          </a:xfrm>
          <a:prstGeom prst="rect">
            <a:avLst/>
          </a:prstGeom>
        </p:spPr>
      </p:pic>
      <p:pic>
        <p:nvPicPr>
          <p:cNvPr id="27" name="Picture 26" descr="A red and white santa hat&#10;&#10;Description automatically generated">
            <a:extLst>
              <a:ext uri="{FF2B5EF4-FFF2-40B4-BE49-F238E27FC236}">
                <a16:creationId xmlns:a16="http://schemas.microsoft.com/office/drawing/2014/main" id="{2750C42E-48F8-1263-B3F6-6CC9D4A94FC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flipH="1">
            <a:off x="7035418" y="2187863"/>
            <a:ext cx="886911" cy="838033"/>
          </a:xfrm>
          <a:prstGeom prst="rect">
            <a:avLst/>
          </a:prstGeom>
        </p:spPr>
      </p:pic>
    </p:spTree>
    <p:extLst>
      <p:ext uri="{BB962C8B-B14F-4D97-AF65-F5344CB8AC3E}">
        <p14:creationId xmlns:p14="http://schemas.microsoft.com/office/powerpoint/2010/main" val="2384586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4ABEEA-96A6-4471-B779-15FE8FC17968}"/>
              </a:ext>
            </a:extLst>
          </p:cNvPr>
          <p:cNvSpPr>
            <a:spLocks noGrp="1"/>
          </p:cNvSpPr>
          <p:nvPr>
            <p:ph type="sldNum" sz="quarter" idx="12"/>
          </p:nvPr>
        </p:nvSpPr>
        <p:spPr/>
        <p:txBody>
          <a:bodyPr/>
          <a:lstStyle/>
          <a:p>
            <a:fld id="{58782805-61A3-4A9B-8D39-1A61657B2E27}" type="slidenum">
              <a:rPr lang="en-US" smtClean="0"/>
              <a:t>80</a:t>
            </a:fld>
            <a:endParaRPr lang="en-US"/>
          </a:p>
        </p:txBody>
      </p:sp>
      <p:sp>
        <p:nvSpPr>
          <p:cNvPr id="3" name="TextBox 2">
            <a:extLst>
              <a:ext uri="{FF2B5EF4-FFF2-40B4-BE49-F238E27FC236}">
                <a16:creationId xmlns:a16="http://schemas.microsoft.com/office/drawing/2014/main" id="{67AD40AC-B285-4BE6-B2DF-0A77A748C8D2}"/>
              </a:ext>
            </a:extLst>
          </p:cNvPr>
          <p:cNvSpPr txBox="1"/>
          <p:nvPr/>
        </p:nvSpPr>
        <p:spPr>
          <a:xfrm>
            <a:off x="3061900" y="2705725"/>
            <a:ext cx="6068200" cy="1446550"/>
          </a:xfrm>
          <a:prstGeom prst="rect">
            <a:avLst/>
          </a:prstGeom>
          <a:noFill/>
        </p:spPr>
        <p:txBody>
          <a:bodyPr wrap="none" rtlCol="0">
            <a:spAutoFit/>
          </a:bodyPr>
          <a:lstStyle/>
          <a:p>
            <a:r>
              <a:rPr lang="en-US" sz="8800"/>
              <a:t>QUESTIONS?</a:t>
            </a:r>
          </a:p>
        </p:txBody>
      </p:sp>
    </p:spTree>
    <p:extLst>
      <p:ext uri="{BB962C8B-B14F-4D97-AF65-F5344CB8AC3E}">
        <p14:creationId xmlns:p14="http://schemas.microsoft.com/office/powerpoint/2010/main" val="3109347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in a dark hallway with a light shining through a metal gate&#10;&#10;Description automatically generated">
            <a:extLst>
              <a:ext uri="{FF2B5EF4-FFF2-40B4-BE49-F238E27FC236}">
                <a16:creationId xmlns:a16="http://schemas.microsoft.com/office/drawing/2014/main" id="{174DC869-0C11-9ABD-6748-A82D771E7E2A}"/>
              </a:ext>
            </a:extLst>
          </p:cNvPr>
          <p:cNvPicPr>
            <a:picLocks noChangeAspect="1"/>
          </p:cNvPicPr>
          <p:nvPr/>
        </p:nvPicPr>
        <p:blipFill rotWithShape="1">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40" b="2240"/>
          <a:stretch/>
        </p:blipFill>
        <p:spPr>
          <a:xfrm>
            <a:off x="0" y="314"/>
            <a:ext cx="12192000" cy="6858000"/>
          </a:xfrm>
          <a:prstGeom prst="rect">
            <a:avLst/>
          </a:prstGeom>
        </p:spPr>
      </p:pic>
      <p:sp>
        <p:nvSpPr>
          <p:cNvPr id="8" name="Slide Number Placeholder 7">
            <a:extLst>
              <a:ext uri="{FF2B5EF4-FFF2-40B4-BE49-F238E27FC236}">
                <a16:creationId xmlns:a16="http://schemas.microsoft.com/office/drawing/2014/main" id="{60021B94-3B3E-4922-A9B7-E9DA83659C30}"/>
              </a:ext>
            </a:extLst>
          </p:cNvPr>
          <p:cNvSpPr>
            <a:spLocks noGrp="1"/>
          </p:cNvSpPr>
          <p:nvPr>
            <p:ph type="sldNum" sz="quarter" idx="12"/>
          </p:nvPr>
        </p:nvSpPr>
        <p:spPr/>
        <p:txBody>
          <a:bodyPr/>
          <a:lstStyle/>
          <a:p>
            <a:fld id="{58782805-61A3-4A9B-8D39-1A61657B2E27}" type="slidenum">
              <a:rPr lang="en-US" smtClean="0"/>
              <a:t>81</a:t>
            </a:fld>
            <a:endParaRPr lang="en-US"/>
          </a:p>
        </p:txBody>
      </p:sp>
      <p:grpSp>
        <p:nvGrpSpPr>
          <p:cNvPr id="53" name="Group 52">
            <a:extLst>
              <a:ext uri="{FF2B5EF4-FFF2-40B4-BE49-F238E27FC236}">
                <a16:creationId xmlns:a16="http://schemas.microsoft.com/office/drawing/2014/main" id="{CB577172-0A86-F0C2-C26B-74FF57BE78FE}"/>
              </a:ext>
            </a:extLst>
          </p:cNvPr>
          <p:cNvGrpSpPr/>
          <p:nvPr/>
        </p:nvGrpSpPr>
        <p:grpSpPr>
          <a:xfrm>
            <a:off x="4563620" y="130309"/>
            <a:ext cx="3064759" cy="2186397"/>
            <a:chOff x="5126703" y="151858"/>
            <a:chExt cx="3064759" cy="2186397"/>
          </a:xfrm>
        </p:grpSpPr>
        <p:grpSp>
          <p:nvGrpSpPr>
            <p:cNvPr id="17" name="Group 16">
              <a:extLst>
                <a:ext uri="{FF2B5EF4-FFF2-40B4-BE49-F238E27FC236}">
                  <a16:creationId xmlns:a16="http://schemas.microsoft.com/office/drawing/2014/main" id="{D7E7346D-BFF3-CC5E-5469-C4B318A5057E}"/>
                </a:ext>
              </a:extLst>
            </p:cNvPr>
            <p:cNvGrpSpPr/>
            <p:nvPr/>
          </p:nvGrpSpPr>
          <p:grpSpPr>
            <a:xfrm>
              <a:off x="5126703" y="151858"/>
              <a:ext cx="3064759" cy="2053976"/>
              <a:chOff x="695369" y="201768"/>
              <a:chExt cx="3064759" cy="2053976"/>
            </a:xfrm>
          </p:grpSpPr>
          <p:pic>
            <p:nvPicPr>
              <p:cNvPr id="4" name="Picture 3">
                <a:extLst>
                  <a:ext uri="{FF2B5EF4-FFF2-40B4-BE49-F238E27FC236}">
                    <a16:creationId xmlns:a16="http://schemas.microsoft.com/office/drawing/2014/main" id="{BE45E499-33B3-F7FF-0439-A2034B866DFB}"/>
                  </a:ext>
                </a:extLst>
              </p:cNvPr>
              <p:cNvPicPr>
                <a:picLocks noChangeAspect="1"/>
              </p:cNvPicPr>
              <p:nvPr/>
            </p:nvPicPr>
            <p:blipFill rotWithShape="1">
              <a:blip r:embed="rId5"/>
              <a:srcRect t="4613" b="22833"/>
              <a:stretch/>
            </p:blipFill>
            <p:spPr>
              <a:xfrm>
                <a:off x="818470" y="589871"/>
                <a:ext cx="1336744" cy="1336744"/>
              </a:xfrm>
              <a:prstGeom prst="rect">
                <a:avLst/>
              </a:prstGeom>
            </p:spPr>
          </p:pic>
          <p:sp>
            <p:nvSpPr>
              <p:cNvPr id="5" name="TextBox 4">
                <a:extLst>
                  <a:ext uri="{FF2B5EF4-FFF2-40B4-BE49-F238E27FC236}">
                    <a16:creationId xmlns:a16="http://schemas.microsoft.com/office/drawing/2014/main" id="{EC2AB389-3652-C29F-2E50-4F3EA321F6A7}"/>
                  </a:ext>
                </a:extLst>
              </p:cNvPr>
              <p:cNvSpPr txBox="1"/>
              <p:nvPr/>
            </p:nvSpPr>
            <p:spPr>
              <a:xfrm>
                <a:off x="695369" y="1886412"/>
                <a:ext cx="1576072" cy="369332"/>
              </a:xfrm>
              <a:prstGeom prst="rect">
                <a:avLst/>
              </a:prstGeom>
              <a:noFill/>
            </p:spPr>
            <p:txBody>
              <a:bodyPr wrap="none" rtlCol="0">
                <a:spAutoFit/>
              </a:bodyPr>
              <a:lstStyle/>
              <a:p>
                <a:r>
                  <a:rPr lang="en-US" dirty="0"/>
                  <a:t>Chelsea Helion</a:t>
                </a:r>
              </a:p>
            </p:txBody>
          </p:sp>
          <p:pic>
            <p:nvPicPr>
              <p:cNvPr id="6" name="Picture 5">
                <a:extLst>
                  <a:ext uri="{FF2B5EF4-FFF2-40B4-BE49-F238E27FC236}">
                    <a16:creationId xmlns:a16="http://schemas.microsoft.com/office/drawing/2014/main" id="{D5E78CFE-0DD7-CEC9-0294-02960D55ABD8}"/>
                  </a:ext>
                </a:extLst>
              </p:cNvPr>
              <p:cNvPicPr>
                <a:picLocks noChangeAspect="1"/>
              </p:cNvPicPr>
              <p:nvPr/>
            </p:nvPicPr>
            <p:blipFill rotWithShape="1">
              <a:blip r:embed="rId6"/>
              <a:srcRect t="4228" b="22768"/>
              <a:stretch/>
            </p:blipFill>
            <p:spPr>
              <a:xfrm>
                <a:off x="2365153" y="589870"/>
                <a:ext cx="1332501" cy="1332501"/>
              </a:xfrm>
              <a:prstGeom prst="rect">
                <a:avLst/>
              </a:prstGeom>
            </p:spPr>
          </p:pic>
          <p:sp>
            <p:nvSpPr>
              <p:cNvPr id="7" name="TextBox 6">
                <a:extLst>
                  <a:ext uri="{FF2B5EF4-FFF2-40B4-BE49-F238E27FC236}">
                    <a16:creationId xmlns:a16="http://schemas.microsoft.com/office/drawing/2014/main" id="{B84E4D8B-4F23-8670-637F-977C299C829B}"/>
                  </a:ext>
                </a:extLst>
              </p:cNvPr>
              <p:cNvSpPr txBox="1"/>
              <p:nvPr/>
            </p:nvSpPr>
            <p:spPr>
              <a:xfrm>
                <a:off x="2302678" y="1886412"/>
                <a:ext cx="1457450" cy="369332"/>
              </a:xfrm>
              <a:prstGeom prst="rect">
                <a:avLst/>
              </a:prstGeom>
              <a:noFill/>
            </p:spPr>
            <p:txBody>
              <a:bodyPr wrap="none" rtlCol="0">
                <a:spAutoFit/>
              </a:bodyPr>
              <a:lstStyle/>
              <a:p>
                <a:r>
                  <a:rPr lang="en-US" dirty="0"/>
                  <a:t>Vishnu Murty</a:t>
                </a:r>
              </a:p>
            </p:txBody>
          </p:sp>
          <p:sp>
            <p:nvSpPr>
              <p:cNvPr id="9" name="TextBox 8">
                <a:extLst>
                  <a:ext uri="{FF2B5EF4-FFF2-40B4-BE49-F238E27FC236}">
                    <a16:creationId xmlns:a16="http://schemas.microsoft.com/office/drawing/2014/main" id="{07AFF6DE-8626-B028-5AB9-CED32F352B8F}"/>
                  </a:ext>
                </a:extLst>
              </p:cNvPr>
              <p:cNvSpPr txBox="1"/>
              <p:nvPr/>
            </p:nvSpPr>
            <p:spPr>
              <a:xfrm>
                <a:off x="1114896" y="201768"/>
                <a:ext cx="2284728" cy="369332"/>
              </a:xfrm>
              <a:prstGeom prst="rect">
                <a:avLst/>
              </a:prstGeom>
              <a:noFill/>
            </p:spPr>
            <p:txBody>
              <a:bodyPr wrap="none" rtlCol="0">
                <a:spAutoFit/>
              </a:bodyPr>
              <a:lstStyle/>
              <a:p>
                <a:r>
                  <a:rPr lang="en-US" b="1" dirty="0"/>
                  <a:t>Principal Investigators</a:t>
                </a:r>
              </a:p>
            </p:txBody>
          </p:sp>
          <p:pic>
            <p:nvPicPr>
              <p:cNvPr id="16" name="Picture 15" descr="A black background with a black square&#10;&#10;Description automatically generated with medium confidence">
                <a:extLst>
                  <a:ext uri="{FF2B5EF4-FFF2-40B4-BE49-F238E27FC236}">
                    <a16:creationId xmlns:a16="http://schemas.microsoft.com/office/drawing/2014/main" id="{055E7C33-EF46-9FA8-3305-4F94BDD609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216" y="634355"/>
                <a:ext cx="427564" cy="291404"/>
              </a:xfrm>
              <a:prstGeom prst="rect">
                <a:avLst/>
              </a:prstGeom>
            </p:spPr>
          </p:pic>
          <p:pic>
            <p:nvPicPr>
              <p:cNvPr id="4098" name="Picture 2" descr="Adaptive Memory Lab | aka: The Murty Lab for  MesoLimbicModuLationandNeuroMnemonics (MLMLNM)">
                <a:extLst>
                  <a:ext uri="{FF2B5EF4-FFF2-40B4-BE49-F238E27FC236}">
                    <a16:creationId xmlns:a16="http://schemas.microsoft.com/office/drawing/2014/main" id="{EBB3468E-08E7-BD04-635A-30D614EC0B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2756" y="634860"/>
                <a:ext cx="494898" cy="222704"/>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1909B185-0AFA-0F83-FBE7-7719E88C1F0B}"/>
                </a:ext>
              </a:extLst>
            </p:cNvPr>
            <p:cNvSpPr txBox="1"/>
            <p:nvPr/>
          </p:nvSpPr>
          <p:spPr>
            <a:xfrm>
              <a:off x="5305239" y="2075029"/>
              <a:ext cx="1252266" cy="261610"/>
            </a:xfrm>
            <a:prstGeom prst="rect">
              <a:avLst/>
            </a:prstGeom>
            <a:noFill/>
          </p:spPr>
          <p:txBody>
            <a:bodyPr wrap="none" rtlCol="0">
              <a:spAutoFit/>
            </a:bodyPr>
            <a:lstStyle/>
            <a:p>
              <a:r>
                <a:rPr lang="en-US" sz="1100" b="1" dirty="0"/>
                <a:t>Temple University</a:t>
              </a:r>
            </a:p>
          </p:txBody>
        </p:sp>
        <p:sp>
          <p:nvSpPr>
            <p:cNvPr id="25" name="TextBox 24">
              <a:extLst>
                <a:ext uri="{FF2B5EF4-FFF2-40B4-BE49-F238E27FC236}">
                  <a16:creationId xmlns:a16="http://schemas.microsoft.com/office/drawing/2014/main" id="{8253B0E6-9671-0A39-4A06-E590F11CA1A9}"/>
                </a:ext>
              </a:extLst>
            </p:cNvPr>
            <p:cNvSpPr txBox="1"/>
            <p:nvPr/>
          </p:nvSpPr>
          <p:spPr>
            <a:xfrm>
              <a:off x="6836604" y="2076645"/>
              <a:ext cx="1252266" cy="261610"/>
            </a:xfrm>
            <a:prstGeom prst="rect">
              <a:avLst/>
            </a:prstGeom>
            <a:noFill/>
          </p:spPr>
          <p:txBody>
            <a:bodyPr wrap="none" rtlCol="0">
              <a:spAutoFit/>
            </a:bodyPr>
            <a:lstStyle/>
            <a:p>
              <a:r>
                <a:rPr lang="en-US" sz="1100" b="1" dirty="0"/>
                <a:t>Temple University</a:t>
              </a:r>
            </a:p>
          </p:txBody>
        </p:sp>
      </p:grpSp>
      <p:grpSp>
        <p:nvGrpSpPr>
          <p:cNvPr id="54" name="Group 53">
            <a:extLst>
              <a:ext uri="{FF2B5EF4-FFF2-40B4-BE49-F238E27FC236}">
                <a16:creationId xmlns:a16="http://schemas.microsoft.com/office/drawing/2014/main" id="{0CE951B4-922C-5FD0-D104-9542BDCF80C6}"/>
              </a:ext>
            </a:extLst>
          </p:cNvPr>
          <p:cNvGrpSpPr/>
          <p:nvPr/>
        </p:nvGrpSpPr>
        <p:grpSpPr>
          <a:xfrm>
            <a:off x="693933" y="2499298"/>
            <a:ext cx="10863156" cy="3703907"/>
            <a:chOff x="828192" y="2563566"/>
            <a:chExt cx="10863156" cy="3703907"/>
          </a:xfrm>
        </p:grpSpPr>
        <p:pic>
          <p:nvPicPr>
            <p:cNvPr id="12" name="Picture 11" descr="PBS graduate student Joanne Stasiak to give a conference highlight talk |  Psychological &amp; Brain Sciences | UCSB">
              <a:extLst>
                <a:ext uri="{FF2B5EF4-FFF2-40B4-BE49-F238E27FC236}">
                  <a16:creationId xmlns:a16="http://schemas.microsoft.com/office/drawing/2014/main" id="{EDED6393-3D30-4049-8380-60379DE02905}"/>
                </a:ext>
              </a:extLst>
            </p:cNvPr>
            <p:cNvPicPr>
              <a:picLocks noChangeAspect="1"/>
            </p:cNvPicPr>
            <p:nvPr/>
          </p:nvPicPr>
          <p:blipFill rotWithShape="1">
            <a:blip r:embed="rId9"/>
            <a:srcRect l="27819" t="23945" r="18176" b="35428"/>
            <a:stretch/>
          </p:blipFill>
          <p:spPr>
            <a:xfrm>
              <a:off x="828192" y="2587774"/>
              <a:ext cx="1659418" cy="1659418"/>
            </a:xfrm>
            <a:prstGeom prst="rect">
              <a:avLst/>
            </a:prstGeom>
          </p:spPr>
        </p:pic>
        <p:pic>
          <p:nvPicPr>
            <p:cNvPr id="19" name="Picture 18" descr="A person in a suit smiling&#10;&#10;Description automatically generated">
              <a:extLst>
                <a:ext uri="{FF2B5EF4-FFF2-40B4-BE49-F238E27FC236}">
                  <a16:creationId xmlns:a16="http://schemas.microsoft.com/office/drawing/2014/main" id="{9DA8552D-A7BB-21AE-D296-6049433ED91F}"/>
                </a:ext>
              </a:extLst>
            </p:cNvPr>
            <p:cNvPicPr>
              <a:picLocks noChangeAspect="1"/>
            </p:cNvPicPr>
            <p:nvPr/>
          </p:nvPicPr>
          <p:blipFill rotWithShape="1">
            <a:blip r:embed="rId10">
              <a:extLst>
                <a:ext uri="{28A0092B-C50C-407E-A947-70E740481C1C}">
                  <a14:useLocalDpi xmlns:a14="http://schemas.microsoft.com/office/drawing/2010/main" val="0"/>
                </a:ext>
              </a:extLst>
            </a:blip>
            <a:srcRect l="11" t="865" r="-11" b="19031"/>
            <a:stretch/>
          </p:blipFill>
          <p:spPr>
            <a:xfrm>
              <a:off x="2654752" y="2573713"/>
              <a:ext cx="1663481" cy="1663481"/>
            </a:xfrm>
            <a:prstGeom prst="rect">
              <a:avLst/>
            </a:prstGeom>
          </p:spPr>
        </p:pic>
        <p:pic>
          <p:nvPicPr>
            <p:cNvPr id="20" name="Picture 19" descr="Katelyn Cliver - Graduate Research Assistant - Drexel University | LinkedIn">
              <a:extLst>
                <a:ext uri="{FF2B5EF4-FFF2-40B4-BE49-F238E27FC236}">
                  <a16:creationId xmlns:a16="http://schemas.microsoft.com/office/drawing/2014/main" id="{B5808664-50F0-8893-649A-99A072DB49E0}"/>
                </a:ext>
              </a:extLst>
            </p:cNvPr>
            <p:cNvPicPr>
              <a:picLocks noChangeAspect="1"/>
            </p:cNvPicPr>
            <p:nvPr/>
          </p:nvPicPr>
          <p:blipFill rotWithShape="1">
            <a:blip r:embed="rId11"/>
            <a:srcRect l="13499" t="3333" r="15080" b="25555"/>
            <a:stretch/>
          </p:blipFill>
          <p:spPr>
            <a:xfrm>
              <a:off x="4488715" y="2597259"/>
              <a:ext cx="1663484" cy="1663484"/>
            </a:xfrm>
            <a:prstGeom prst="rect">
              <a:avLst/>
            </a:prstGeom>
          </p:spPr>
        </p:pic>
        <p:pic>
          <p:nvPicPr>
            <p:cNvPr id="21" name="Picture 20" descr="People | Adaptive Memory Lab">
              <a:extLst>
                <a:ext uri="{FF2B5EF4-FFF2-40B4-BE49-F238E27FC236}">
                  <a16:creationId xmlns:a16="http://schemas.microsoft.com/office/drawing/2014/main" id="{81F6E6C0-52C0-CA90-2DBE-5EB9D141C9AD}"/>
                </a:ext>
              </a:extLst>
            </p:cNvPr>
            <p:cNvPicPr>
              <a:picLocks noChangeAspect="1"/>
            </p:cNvPicPr>
            <p:nvPr/>
          </p:nvPicPr>
          <p:blipFill rotWithShape="1">
            <a:blip r:embed="rId12"/>
            <a:srcRect l="15370" t="-370" r="13889" b="28519"/>
            <a:stretch/>
          </p:blipFill>
          <p:spPr>
            <a:xfrm>
              <a:off x="6362923" y="2573713"/>
              <a:ext cx="1663481" cy="1663481"/>
            </a:xfrm>
            <a:prstGeom prst="rect">
              <a:avLst/>
            </a:prstGeom>
          </p:spPr>
        </p:pic>
        <p:pic>
          <p:nvPicPr>
            <p:cNvPr id="22" name="Picture 21">
              <a:extLst>
                <a:ext uri="{FF2B5EF4-FFF2-40B4-BE49-F238E27FC236}">
                  <a16:creationId xmlns:a16="http://schemas.microsoft.com/office/drawing/2014/main" id="{4EA77958-B7B3-BD47-F4BE-4798F75FECE1}"/>
                </a:ext>
              </a:extLst>
            </p:cNvPr>
            <p:cNvPicPr>
              <a:picLocks noChangeAspect="1"/>
            </p:cNvPicPr>
            <p:nvPr/>
          </p:nvPicPr>
          <p:blipFill rotWithShape="1">
            <a:blip r:embed="rId13"/>
            <a:srcRect l="14417" t="27000" r="53855" b="47533"/>
            <a:stretch/>
          </p:blipFill>
          <p:spPr>
            <a:xfrm>
              <a:off x="8191462" y="2563566"/>
              <a:ext cx="1663481" cy="1663481"/>
            </a:xfrm>
            <a:prstGeom prst="rect">
              <a:avLst/>
            </a:prstGeom>
          </p:spPr>
        </p:pic>
        <p:pic>
          <p:nvPicPr>
            <p:cNvPr id="23" name="Picture 22">
              <a:extLst>
                <a:ext uri="{FF2B5EF4-FFF2-40B4-BE49-F238E27FC236}">
                  <a16:creationId xmlns:a16="http://schemas.microsoft.com/office/drawing/2014/main" id="{62785D7E-A367-8599-284F-AB81AA76B273}"/>
                </a:ext>
              </a:extLst>
            </p:cNvPr>
            <p:cNvPicPr>
              <a:picLocks noChangeAspect="1"/>
            </p:cNvPicPr>
            <p:nvPr/>
          </p:nvPicPr>
          <p:blipFill rotWithShape="1">
            <a:blip r:embed="rId14"/>
            <a:srcRect l="12450" t="4767" r="360" b="8043"/>
            <a:stretch/>
          </p:blipFill>
          <p:spPr>
            <a:xfrm>
              <a:off x="10027866" y="2573713"/>
              <a:ext cx="1663482" cy="1663482"/>
            </a:xfrm>
            <a:prstGeom prst="rect">
              <a:avLst/>
            </a:prstGeom>
          </p:spPr>
        </p:pic>
        <p:grpSp>
          <p:nvGrpSpPr>
            <p:cNvPr id="28" name="Group 27">
              <a:extLst>
                <a:ext uri="{FF2B5EF4-FFF2-40B4-BE49-F238E27FC236}">
                  <a16:creationId xmlns:a16="http://schemas.microsoft.com/office/drawing/2014/main" id="{A6A610E6-BE52-4BB4-50F1-BE635265DDAB}"/>
                </a:ext>
              </a:extLst>
            </p:cNvPr>
            <p:cNvGrpSpPr/>
            <p:nvPr/>
          </p:nvGrpSpPr>
          <p:grpSpPr>
            <a:xfrm>
              <a:off x="2814700" y="4223650"/>
              <a:ext cx="1390509" cy="511992"/>
              <a:chOff x="2586469" y="4876188"/>
              <a:chExt cx="1390509" cy="511992"/>
            </a:xfrm>
          </p:grpSpPr>
          <p:sp>
            <p:nvSpPr>
              <p:cNvPr id="26" name="TextBox 25">
                <a:extLst>
                  <a:ext uri="{FF2B5EF4-FFF2-40B4-BE49-F238E27FC236}">
                    <a16:creationId xmlns:a16="http://schemas.microsoft.com/office/drawing/2014/main" id="{BBFAD43B-CFBC-F571-AE5D-67DD07BC6998}"/>
                  </a:ext>
                </a:extLst>
              </p:cNvPr>
              <p:cNvSpPr txBox="1"/>
              <p:nvPr/>
            </p:nvSpPr>
            <p:spPr>
              <a:xfrm>
                <a:off x="2624837" y="5126570"/>
                <a:ext cx="1252266" cy="261610"/>
              </a:xfrm>
              <a:prstGeom prst="rect">
                <a:avLst/>
              </a:prstGeom>
              <a:noFill/>
            </p:spPr>
            <p:txBody>
              <a:bodyPr wrap="none" rtlCol="0">
                <a:spAutoFit/>
              </a:bodyPr>
              <a:lstStyle/>
              <a:p>
                <a:r>
                  <a:rPr lang="en-US" sz="1100" b="1" dirty="0"/>
                  <a:t>Temple University</a:t>
                </a:r>
              </a:p>
            </p:txBody>
          </p:sp>
          <p:sp>
            <p:nvSpPr>
              <p:cNvPr id="27" name="TextBox 26">
                <a:extLst>
                  <a:ext uri="{FF2B5EF4-FFF2-40B4-BE49-F238E27FC236}">
                    <a16:creationId xmlns:a16="http://schemas.microsoft.com/office/drawing/2014/main" id="{75436BF1-DC5B-7DA6-979B-F93AC4E409D9}"/>
                  </a:ext>
                </a:extLst>
              </p:cNvPr>
              <p:cNvSpPr txBox="1"/>
              <p:nvPr/>
            </p:nvSpPr>
            <p:spPr>
              <a:xfrm>
                <a:off x="2586469" y="4876188"/>
                <a:ext cx="1390509" cy="369332"/>
              </a:xfrm>
              <a:prstGeom prst="rect">
                <a:avLst/>
              </a:prstGeom>
              <a:noFill/>
            </p:spPr>
            <p:txBody>
              <a:bodyPr wrap="none" rtlCol="0">
                <a:spAutoFit/>
              </a:bodyPr>
              <a:lstStyle/>
              <a:p>
                <a:r>
                  <a:rPr lang="en-US" dirty="0"/>
                  <a:t>Billy Mitchell</a:t>
                </a:r>
              </a:p>
            </p:txBody>
          </p:sp>
        </p:grpSp>
        <p:grpSp>
          <p:nvGrpSpPr>
            <p:cNvPr id="29" name="Group 28">
              <a:extLst>
                <a:ext uri="{FF2B5EF4-FFF2-40B4-BE49-F238E27FC236}">
                  <a16:creationId xmlns:a16="http://schemas.microsoft.com/office/drawing/2014/main" id="{C629B922-CB05-5375-5ACB-3EFCA675BF77}"/>
                </a:ext>
              </a:extLst>
            </p:cNvPr>
            <p:cNvGrpSpPr/>
            <p:nvPr/>
          </p:nvGrpSpPr>
          <p:grpSpPr>
            <a:xfrm>
              <a:off x="6431249" y="4235741"/>
              <a:ext cx="1519070" cy="511992"/>
              <a:chOff x="2586469" y="4876188"/>
              <a:chExt cx="1519070" cy="511992"/>
            </a:xfrm>
          </p:grpSpPr>
          <p:sp>
            <p:nvSpPr>
              <p:cNvPr id="30" name="TextBox 29">
                <a:extLst>
                  <a:ext uri="{FF2B5EF4-FFF2-40B4-BE49-F238E27FC236}">
                    <a16:creationId xmlns:a16="http://schemas.microsoft.com/office/drawing/2014/main" id="{B8A314EB-F4DB-607C-E622-191E68968879}"/>
                  </a:ext>
                </a:extLst>
              </p:cNvPr>
              <p:cNvSpPr txBox="1"/>
              <p:nvPr/>
            </p:nvSpPr>
            <p:spPr>
              <a:xfrm>
                <a:off x="2719871" y="5126570"/>
                <a:ext cx="1252266" cy="261610"/>
              </a:xfrm>
              <a:prstGeom prst="rect">
                <a:avLst/>
              </a:prstGeom>
              <a:noFill/>
            </p:spPr>
            <p:txBody>
              <a:bodyPr wrap="none" rtlCol="0">
                <a:spAutoFit/>
              </a:bodyPr>
              <a:lstStyle/>
              <a:p>
                <a:r>
                  <a:rPr lang="en-US" sz="1100" b="1" dirty="0"/>
                  <a:t>Temple University</a:t>
                </a:r>
              </a:p>
            </p:txBody>
          </p:sp>
          <p:sp>
            <p:nvSpPr>
              <p:cNvPr id="31" name="TextBox 30">
                <a:extLst>
                  <a:ext uri="{FF2B5EF4-FFF2-40B4-BE49-F238E27FC236}">
                    <a16:creationId xmlns:a16="http://schemas.microsoft.com/office/drawing/2014/main" id="{A9F1A3B6-5154-4E53-1F62-BF5099D52B84}"/>
                  </a:ext>
                </a:extLst>
              </p:cNvPr>
              <p:cNvSpPr txBox="1"/>
              <p:nvPr/>
            </p:nvSpPr>
            <p:spPr>
              <a:xfrm>
                <a:off x="2586469" y="4876188"/>
                <a:ext cx="1519070" cy="369332"/>
              </a:xfrm>
              <a:prstGeom prst="rect">
                <a:avLst/>
              </a:prstGeom>
              <a:noFill/>
            </p:spPr>
            <p:txBody>
              <a:bodyPr wrap="none" rtlCol="0">
                <a:spAutoFit/>
              </a:bodyPr>
              <a:lstStyle/>
              <a:p>
                <a:pPr algn="ctr"/>
                <a:r>
                  <a:rPr lang="en-US" dirty="0"/>
                  <a:t>David Gregory</a:t>
                </a:r>
              </a:p>
            </p:txBody>
          </p:sp>
        </p:grpSp>
        <p:grpSp>
          <p:nvGrpSpPr>
            <p:cNvPr id="35" name="Group 34">
              <a:extLst>
                <a:ext uri="{FF2B5EF4-FFF2-40B4-BE49-F238E27FC236}">
                  <a16:creationId xmlns:a16="http://schemas.microsoft.com/office/drawing/2014/main" id="{AA9EADBB-30CF-8BDC-3B59-59BBF730263B}"/>
                </a:ext>
              </a:extLst>
            </p:cNvPr>
            <p:cNvGrpSpPr/>
            <p:nvPr/>
          </p:nvGrpSpPr>
          <p:grpSpPr>
            <a:xfrm>
              <a:off x="8151220" y="4214289"/>
              <a:ext cx="1715406" cy="511992"/>
              <a:chOff x="2488304" y="4876188"/>
              <a:chExt cx="1715406" cy="511992"/>
            </a:xfrm>
          </p:grpSpPr>
          <p:sp>
            <p:nvSpPr>
              <p:cNvPr id="36" name="TextBox 35">
                <a:extLst>
                  <a:ext uri="{FF2B5EF4-FFF2-40B4-BE49-F238E27FC236}">
                    <a16:creationId xmlns:a16="http://schemas.microsoft.com/office/drawing/2014/main" id="{A3C832A2-8874-7F9C-8491-7BD4211C2B3F}"/>
                  </a:ext>
                </a:extLst>
              </p:cNvPr>
              <p:cNvSpPr txBox="1"/>
              <p:nvPr/>
            </p:nvSpPr>
            <p:spPr>
              <a:xfrm>
                <a:off x="2719871" y="5126570"/>
                <a:ext cx="1252266" cy="261610"/>
              </a:xfrm>
              <a:prstGeom prst="rect">
                <a:avLst/>
              </a:prstGeom>
              <a:noFill/>
            </p:spPr>
            <p:txBody>
              <a:bodyPr wrap="none" rtlCol="0">
                <a:spAutoFit/>
              </a:bodyPr>
              <a:lstStyle/>
              <a:p>
                <a:r>
                  <a:rPr lang="en-US" sz="1100" b="1" dirty="0"/>
                  <a:t>Temple University</a:t>
                </a:r>
              </a:p>
            </p:txBody>
          </p:sp>
          <p:sp>
            <p:nvSpPr>
              <p:cNvPr id="37" name="TextBox 36">
                <a:extLst>
                  <a:ext uri="{FF2B5EF4-FFF2-40B4-BE49-F238E27FC236}">
                    <a16:creationId xmlns:a16="http://schemas.microsoft.com/office/drawing/2014/main" id="{EA833654-F64D-90DD-C423-3D454A25A58C}"/>
                  </a:ext>
                </a:extLst>
              </p:cNvPr>
              <p:cNvSpPr txBox="1"/>
              <p:nvPr/>
            </p:nvSpPr>
            <p:spPr>
              <a:xfrm>
                <a:off x="2488304" y="4876188"/>
                <a:ext cx="1715406" cy="369332"/>
              </a:xfrm>
              <a:prstGeom prst="rect">
                <a:avLst/>
              </a:prstGeom>
              <a:noFill/>
            </p:spPr>
            <p:txBody>
              <a:bodyPr wrap="none" rtlCol="0">
                <a:spAutoFit/>
              </a:bodyPr>
              <a:lstStyle/>
              <a:p>
                <a:pPr algn="ctr"/>
                <a:r>
                  <a:rPr lang="en-US" dirty="0"/>
                  <a:t>Steven Martinez</a:t>
                </a:r>
              </a:p>
            </p:txBody>
          </p:sp>
        </p:grpSp>
        <p:grpSp>
          <p:nvGrpSpPr>
            <p:cNvPr id="38" name="Group 37">
              <a:extLst>
                <a:ext uri="{FF2B5EF4-FFF2-40B4-BE49-F238E27FC236}">
                  <a16:creationId xmlns:a16="http://schemas.microsoft.com/office/drawing/2014/main" id="{9A4BCDFE-E936-E709-631F-58D54EC77C13}"/>
                </a:ext>
              </a:extLst>
            </p:cNvPr>
            <p:cNvGrpSpPr/>
            <p:nvPr/>
          </p:nvGrpSpPr>
          <p:grpSpPr>
            <a:xfrm>
              <a:off x="10145931" y="4218036"/>
              <a:ext cx="1434175" cy="517606"/>
              <a:chOff x="2628922" y="4876188"/>
              <a:chExt cx="1434175" cy="517606"/>
            </a:xfrm>
          </p:grpSpPr>
          <p:sp>
            <p:nvSpPr>
              <p:cNvPr id="39" name="TextBox 38">
                <a:extLst>
                  <a:ext uri="{FF2B5EF4-FFF2-40B4-BE49-F238E27FC236}">
                    <a16:creationId xmlns:a16="http://schemas.microsoft.com/office/drawing/2014/main" id="{DCDE0764-C9C0-E364-8B06-ED34B88F5307}"/>
                  </a:ext>
                </a:extLst>
              </p:cNvPr>
              <p:cNvSpPr txBox="1"/>
              <p:nvPr/>
            </p:nvSpPr>
            <p:spPr>
              <a:xfrm>
                <a:off x="2746325" y="5132184"/>
                <a:ext cx="1199367" cy="261610"/>
              </a:xfrm>
              <a:prstGeom prst="rect">
                <a:avLst/>
              </a:prstGeom>
              <a:noFill/>
            </p:spPr>
            <p:txBody>
              <a:bodyPr wrap="none" rtlCol="0">
                <a:spAutoFit/>
              </a:bodyPr>
              <a:lstStyle/>
              <a:p>
                <a:pPr algn="ctr"/>
                <a:r>
                  <a:rPr lang="en-US" sz="1100" b="1" dirty="0"/>
                  <a:t>Brown University</a:t>
                </a:r>
              </a:p>
            </p:txBody>
          </p:sp>
          <p:sp>
            <p:nvSpPr>
              <p:cNvPr id="40" name="TextBox 39">
                <a:extLst>
                  <a:ext uri="{FF2B5EF4-FFF2-40B4-BE49-F238E27FC236}">
                    <a16:creationId xmlns:a16="http://schemas.microsoft.com/office/drawing/2014/main" id="{4621CF22-B6A0-87FB-2424-2DD9220CDDFB}"/>
                  </a:ext>
                </a:extLst>
              </p:cNvPr>
              <p:cNvSpPr txBox="1"/>
              <p:nvPr/>
            </p:nvSpPr>
            <p:spPr>
              <a:xfrm>
                <a:off x="2628922" y="4876188"/>
                <a:ext cx="1434175" cy="369332"/>
              </a:xfrm>
              <a:prstGeom prst="rect">
                <a:avLst/>
              </a:prstGeom>
              <a:noFill/>
            </p:spPr>
            <p:txBody>
              <a:bodyPr wrap="none" rtlCol="0">
                <a:spAutoFit/>
              </a:bodyPr>
              <a:lstStyle/>
              <a:p>
                <a:pPr algn="ctr"/>
                <a:r>
                  <a:rPr lang="en-US" dirty="0"/>
                  <a:t>Sam Reisman</a:t>
                </a:r>
              </a:p>
            </p:txBody>
          </p:sp>
        </p:grpSp>
        <p:grpSp>
          <p:nvGrpSpPr>
            <p:cNvPr id="41" name="Group 40">
              <a:extLst>
                <a:ext uri="{FF2B5EF4-FFF2-40B4-BE49-F238E27FC236}">
                  <a16:creationId xmlns:a16="http://schemas.microsoft.com/office/drawing/2014/main" id="{6325C350-5FCC-C7BA-CA4D-FD5994ACA9F3}"/>
                </a:ext>
              </a:extLst>
            </p:cNvPr>
            <p:cNvGrpSpPr/>
            <p:nvPr/>
          </p:nvGrpSpPr>
          <p:grpSpPr>
            <a:xfrm>
              <a:off x="4727416" y="4210767"/>
              <a:ext cx="1192955" cy="517606"/>
              <a:chOff x="2749531" y="4876188"/>
              <a:chExt cx="1192955" cy="517606"/>
            </a:xfrm>
          </p:grpSpPr>
          <p:sp>
            <p:nvSpPr>
              <p:cNvPr id="42" name="TextBox 41">
                <a:extLst>
                  <a:ext uri="{FF2B5EF4-FFF2-40B4-BE49-F238E27FC236}">
                    <a16:creationId xmlns:a16="http://schemas.microsoft.com/office/drawing/2014/main" id="{116AABCB-F2BF-B4DF-A0DB-C1A7778D446B}"/>
                  </a:ext>
                </a:extLst>
              </p:cNvPr>
              <p:cNvSpPr txBox="1"/>
              <p:nvPr/>
            </p:nvSpPr>
            <p:spPr>
              <a:xfrm>
                <a:off x="2749531" y="5132184"/>
                <a:ext cx="1192955" cy="261610"/>
              </a:xfrm>
              <a:prstGeom prst="rect">
                <a:avLst/>
              </a:prstGeom>
              <a:noFill/>
            </p:spPr>
            <p:txBody>
              <a:bodyPr wrap="none" rtlCol="0">
                <a:spAutoFit/>
              </a:bodyPr>
              <a:lstStyle/>
              <a:p>
                <a:pPr algn="ctr"/>
                <a:r>
                  <a:rPr lang="en-US" sz="1100" b="1" dirty="0"/>
                  <a:t>Drexel University</a:t>
                </a:r>
              </a:p>
            </p:txBody>
          </p:sp>
          <p:sp>
            <p:nvSpPr>
              <p:cNvPr id="43" name="TextBox 42">
                <a:extLst>
                  <a:ext uri="{FF2B5EF4-FFF2-40B4-BE49-F238E27FC236}">
                    <a16:creationId xmlns:a16="http://schemas.microsoft.com/office/drawing/2014/main" id="{11E1F990-5E56-0391-5C58-ADCF5C7DEC3E}"/>
                  </a:ext>
                </a:extLst>
              </p:cNvPr>
              <p:cNvSpPr txBox="1"/>
              <p:nvPr/>
            </p:nvSpPr>
            <p:spPr>
              <a:xfrm>
                <a:off x="2756492" y="4876188"/>
                <a:ext cx="1179042" cy="369332"/>
              </a:xfrm>
              <a:prstGeom prst="rect">
                <a:avLst/>
              </a:prstGeom>
              <a:noFill/>
            </p:spPr>
            <p:txBody>
              <a:bodyPr wrap="none" rtlCol="0">
                <a:spAutoFit/>
              </a:bodyPr>
              <a:lstStyle/>
              <a:p>
                <a:pPr algn="ctr"/>
                <a:r>
                  <a:rPr lang="en-US" dirty="0"/>
                  <a:t>Kate Cliver</a:t>
                </a:r>
              </a:p>
            </p:txBody>
          </p:sp>
        </p:grpSp>
        <p:grpSp>
          <p:nvGrpSpPr>
            <p:cNvPr id="44" name="Group 43">
              <a:extLst>
                <a:ext uri="{FF2B5EF4-FFF2-40B4-BE49-F238E27FC236}">
                  <a16:creationId xmlns:a16="http://schemas.microsoft.com/office/drawing/2014/main" id="{CB3549C7-ABEB-8810-56B8-1057F2EE661A}"/>
                </a:ext>
              </a:extLst>
            </p:cNvPr>
            <p:cNvGrpSpPr/>
            <p:nvPr/>
          </p:nvGrpSpPr>
          <p:grpSpPr>
            <a:xfrm>
              <a:off x="876300" y="4205868"/>
              <a:ext cx="1550809" cy="517606"/>
              <a:chOff x="2570611" y="4876188"/>
              <a:chExt cx="1550809" cy="517606"/>
            </a:xfrm>
          </p:grpSpPr>
          <p:sp>
            <p:nvSpPr>
              <p:cNvPr id="45" name="TextBox 44">
                <a:extLst>
                  <a:ext uri="{FF2B5EF4-FFF2-40B4-BE49-F238E27FC236}">
                    <a16:creationId xmlns:a16="http://schemas.microsoft.com/office/drawing/2014/main" id="{16694B87-EF5A-E511-B82C-040CCC6BFF68}"/>
                  </a:ext>
                </a:extLst>
              </p:cNvPr>
              <p:cNvSpPr txBox="1"/>
              <p:nvPr/>
            </p:nvSpPr>
            <p:spPr>
              <a:xfrm>
                <a:off x="2724690" y="5132184"/>
                <a:ext cx="1242648" cy="261610"/>
              </a:xfrm>
              <a:prstGeom prst="rect">
                <a:avLst/>
              </a:prstGeom>
              <a:noFill/>
            </p:spPr>
            <p:txBody>
              <a:bodyPr wrap="none" rtlCol="0">
                <a:spAutoFit/>
              </a:bodyPr>
              <a:lstStyle/>
              <a:p>
                <a:pPr algn="ctr"/>
                <a:r>
                  <a:rPr lang="en-US" sz="1100" b="1" dirty="0"/>
                  <a:t>UC Santa Barbara</a:t>
                </a:r>
              </a:p>
            </p:txBody>
          </p:sp>
          <p:sp>
            <p:nvSpPr>
              <p:cNvPr id="46" name="TextBox 45">
                <a:extLst>
                  <a:ext uri="{FF2B5EF4-FFF2-40B4-BE49-F238E27FC236}">
                    <a16:creationId xmlns:a16="http://schemas.microsoft.com/office/drawing/2014/main" id="{1F8AFCBA-949F-A60A-3343-23D291487E5C}"/>
                  </a:ext>
                </a:extLst>
              </p:cNvPr>
              <p:cNvSpPr txBox="1"/>
              <p:nvPr/>
            </p:nvSpPr>
            <p:spPr>
              <a:xfrm>
                <a:off x="2570611" y="4876188"/>
                <a:ext cx="1550809" cy="369332"/>
              </a:xfrm>
              <a:prstGeom prst="rect">
                <a:avLst/>
              </a:prstGeom>
              <a:noFill/>
            </p:spPr>
            <p:txBody>
              <a:bodyPr wrap="none" rtlCol="0">
                <a:spAutoFit/>
              </a:bodyPr>
              <a:lstStyle/>
              <a:p>
                <a:pPr algn="ctr"/>
                <a:r>
                  <a:rPr lang="en-US" dirty="0"/>
                  <a:t>Joanne Stasiak</a:t>
                </a:r>
              </a:p>
            </p:txBody>
          </p:sp>
        </p:grpSp>
        <p:sp>
          <p:nvSpPr>
            <p:cNvPr id="47" name="TextBox 46">
              <a:extLst>
                <a:ext uri="{FF2B5EF4-FFF2-40B4-BE49-F238E27FC236}">
                  <a16:creationId xmlns:a16="http://schemas.microsoft.com/office/drawing/2014/main" id="{F8DC4F88-B025-9666-E8F1-A94F3FA48520}"/>
                </a:ext>
              </a:extLst>
            </p:cNvPr>
            <p:cNvSpPr txBox="1"/>
            <p:nvPr/>
          </p:nvSpPr>
          <p:spPr>
            <a:xfrm>
              <a:off x="838200" y="4774757"/>
              <a:ext cx="1651500" cy="1492716"/>
            </a:xfrm>
            <a:prstGeom prst="rect">
              <a:avLst/>
            </a:prstGeom>
            <a:noFill/>
          </p:spPr>
          <p:txBody>
            <a:bodyPr wrap="square" rtlCol="0">
              <a:spAutoFit/>
            </a:bodyPr>
            <a:lstStyle/>
            <a:p>
              <a:pPr algn="ctr"/>
              <a:r>
                <a:rPr lang="en-US" sz="1300" dirty="0"/>
                <a:t>‘How does physiological activation influence the metacognitive </a:t>
              </a:r>
              <a:br>
                <a:rPr lang="en-US" sz="1300" dirty="0"/>
              </a:br>
              <a:r>
                <a:rPr lang="en-US" sz="1300" dirty="0"/>
                <a:t>memory of emotional experiences over time?`</a:t>
              </a:r>
            </a:p>
          </p:txBody>
        </p:sp>
        <p:sp>
          <p:nvSpPr>
            <p:cNvPr id="48" name="TextBox 47">
              <a:extLst>
                <a:ext uri="{FF2B5EF4-FFF2-40B4-BE49-F238E27FC236}">
                  <a16:creationId xmlns:a16="http://schemas.microsoft.com/office/drawing/2014/main" id="{3DCB6648-1FC7-F24B-EC6F-8CEE79F186D9}"/>
                </a:ext>
              </a:extLst>
            </p:cNvPr>
            <p:cNvSpPr txBox="1"/>
            <p:nvPr/>
          </p:nvSpPr>
          <p:spPr>
            <a:xfrm>
              <a:off x="2654751" y="4777803"/>
              <a:ext cx="1663481" cy="892552"/>
            </a:xfrm>
            <a:prstGeom prst="rect">
              <a:avLst/>
            </a:prstGeom>
            <a:noFill/>
          </p:spPr>
          <p:txBody>
            <a:bodyPr wrap="square" rtlCol="0">
              <a:spAutoFit/>
            </a:bodyPr>
            <a:lstStyle/>
            <a:p>
              <a:pPr algn="ctr"/>
              <a:r>
                <a:rPr lang="en-US" sz="1300" dirty="0"/>
                <a:t>‘How do untrained people self-regulate high-intensity emotions?`</a:t>
              </a:r>
            </a:p>
          </p:txBody>
        </p:sp>
        <p:sp>
          <p:nvSpPr>
            <p:cNvPr id="49" name="TextBox 48">
              <a:extLst>
                <a:ext uri="{FF2B5EF4-FFF2-40B4-BE49-F238E27FC236}">
                  <a16:creationId xmlns:a16="http://schemas.microsoft.com/office/drawing/2014/main" id="{509073AD-D09A-D494-3179-4F16FD0E3782}"/>
                </a:ext>
              </a:extLst>
            </p:cNvPr>
            <p:cNvSpPr txBox="1"/>
            <p:nvPr/>
          </p:nvSpPr>
          <p:spPr>
            <a:xfrm>
              <a:off x="6362923" y="4776921"/>
              <a:ext cx="1663481" cy="692497"/>
            </a:xfrm>
            <a:prstGeom prst="rect">
              <a:avLst/>
            </a:prstGeom>
            <a:noFill/>
          </p:spPr>
          <p:txBody>
            <a:bodyPr wrap="square" rtlCol="0">
              <a:spAutoFit/>
            </a:bodyPr>
            <a:lstStyle/>
            <a:p>
              <a:pPr algn="ctr"/>
              <a:r>
                <a:rPr lang="en-US" sz="1300" dirty="0"/>
                <a:t>‘How does threat shape item-temporal memory binding?`</a:t>
              </a:r>
            </a:p>
          </p:txBody>
        </p:sp>
        <p:sp>
          <p:nvSpPr>
            <p:cNvPr id="50" name="TextBox 49">
              <a:extLst>
                <a:ext uri="{FF2B5EF4-FFF2-40B4-BE49-F238E27FC236}">
                  <a16:creationId xmlns:a16="http://schemas.microsoft.com/office/drawing/2014/main" id="{C90C4025-6CB2-AF8B-5FBD-F7FF9FA4C6DB}"/>
                </a:ext>
              </a:extLst>
            </p:cNvPr>
            <p:cNvSpPr txBox="1"/>
            <p:nvPr/>
          </p:nvSpPr>
          <p:spPr>
            <a:xfrm>
              <a:off x="4488718" y="4774757"/>
              <a:ext cx="1663481" cy="892552"/>
            </a:xfrm>
            <a:prstGeom prst="rect">
              <a:avLst/>
            </a:prstGeom>
            <a:noFill/>
          </p:spPr>
          <p:txBody>
            <a:bodyPr wrap="square" rtlCol="0">
              <a:spAutoFit/>
            </a:bodyPr>
            <a:lstStyle/>
            <a:p>
              <a:pPr algn="ctr"/>
              <a:r>
                <a:rPr lang="en-US" sz="1300" dirty="0"/>
                <a:t>‘How do physiological representations of  threat predict temporal memory?`</a:t>
              </a:r>
            </a:p>
          </p:txBody>
        </p:sp>
        <p:sp>
          <p:nvSpPr>
            <p:cNvPr id="51" name="TextBox 50">
              <a:extLst>
                <a:ext uri="{FF2B5EF4-FFF2-40B4-BE49-F238E27FC236}">
                  <a16:creationId xmlns:a16="http://schemas.microsoft.com/office/drawing/2014/main" id="{058C8F66-A2F3-C180-C79C-03678D1E899B}"/>
                </a:ext>
              </a:extLst>
            </p:cNvPr>
            <p:cNvSpPr txBox="1"/>
            <p:nvPr/>
          </p:nvSpPr>
          <p:spPr>
            <a:xfrm>
              <a:off x="8203145" y="4774757"/>
              <a:ext cx="1663481" cy="892552"/>
            </a:xfrm>
            <a:prstGeom prst="rect">
              <a:avLst/>
            </a:prstGeom>
            <a:noFill/>
          </p:spPr>
          <p:txBody>
            <a:bodyPr wrap="square" rtlCol="0">
              <a:spAutoFit/>
            </a:bodyPr>
            <a:lstStyle/>
            <a:p>
              <a:pPr algn="ctr"/>
              <a:r>
                <a:rPr lang="en-US" sz="1300" dirty="0"/>
                <a:t>‘How does social media shape memory encoding for high intensity events?`</a:t>
              </a:r>
            </a:p>
          </p:txBody>
        </p:sp>
        <p:sp>
          <p:nvSpPr>
            <p:cNvPr id="52" name="TextBox 51">
              <a:extLst>
                <a:ext uri="{FF2B5EF4-FFF2-40B4-BE49-F238E27FC236}">
                  <a16:creationId xmlns:a16="http://schemas.microsoft.com/office/drawing/2014/main" id="{22FEC4B2-C24B-5EC4-0F2F-D7B0A3A22736}"/>
                </a:ext>
              </a:extLst>
            </p:cNvPr>
            <p:cNvSpPr txBox="1"/>
            <p:nvPr/>
          </p:nvSpPr>
          <p:spPr>
            <a:xfrm>
              <a:off x="10027867" y="4776723"/>
              <a:ext cx="1663481" cy="892552"/>
            </a:xfrm>
            <a:prstGeom prst="rect">
              <a:avLst/>
            </a:prstGeom>
            <a:noFill/>
          </p:spPr>
          <p:txBody>
            <a:bodyPr wrap="square" rtlCol="0">
              <a:spAutoFit/>
            </a:bodyPr>
            <a:lstStyle/>
            <a:p>
              <a:pPr algn="ctr"/>
              <a:r>
                <a:rPr lang="en-US" sz="1300" dirty="0"/>
                <a:t>‘How does arousal and uncertainty intolerance bias episodic memory?`</a:t>
              </a:r>
            </a:p>
          </p:txBody>
        </p:sp>
      </p:grpSp>
    </p:spTree>
    <p:extLst>
      <p:ext uri="{BB962C8B-B14F-4D97-AF65-F5344CB8AC3E}">
        <p14:creationId xmlns:p14="http://schemas.microsoft.com/office/powerpoint/2010/main" val="3409325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 name="TextBox 1">
            <a:extLst>
              <a:ext uri="{FF2B5EF4-FFF2-40B4-BE49-F238E27FC236}">
                <a16:creationId xmlns:a16="http://schemas.microsoft.com/office/drawing/2014/main" id="{D51ABD12-F69C-4B16-DCD4-03248DDC69B9}"/>
              </a:ext>
            </a:extLst>
          </p:cNvPr>
          <p:cNvSpPr txBox="1"/>
          <p:nvPr/>
        </p:nvSpPr>
        <p:spPr>
          <a:xfrm>
            <a:off x="145143" y="145143"/>
            <a:ext cx="3672929" cy="923330"/>
          </a:xfrm>
          <a:prstGeom prst="rect">
            <a:avLst/>
          </a:prstGeom>
          <a:noFill/>
        </p:spPr>
        <p:txBody>
          <a:bodyPr wrap="none" rtlCol="0">
            <a:spAutoFit/>
          </a:bodyPr>
          <a:lstStyle/>
          <a:p>
            <a:r>
              <a:rPr lang="en-US" b="1">
                <a:solidFill>
                  <a:schemeClr val="bg1"/>
                </a:solidFill>
              </a:rPr>
              <a:t>Setting:</a:t>
            </a:r>
            <a:r>
              <a:rPr lang="en-US">
                <a:solidFill>
                  <a:schemeClr val="bg1"/>
                </a:solidFill>
              </a:rPr>
              <a:t> Eastern State Penitentiary in </a:t>
            </a:r>
            <a:br>
              <a:rPr lang="en-US">
                <a:solidFill>
                  <a:schemeClr val="bg1"/>
                </a:solidFill>
              </a:rPr>
            </a:br>
            <a:r>
              <a:rPr lang="en-US">
                <a:solidFill>
                  <a:schemeClr val="bg1"/>
                </a:solidFill>
              </a:rPr>
              <a:t>               Philadelphia Pennsylvania</a:t>
            </a:r>
            <a:br>
              <a:rPr lang="en-US">
                <a:solidFill>
                  <a:schemeClr val="bg1"/>
                </a:solidFill>
              </a:rPr>
            </a:br>
            <a:r>
              <a:rPr lang="en-US">
                <a:solidFill>
                  <a:schemeClr val="bg1"/>
                </a:solidFill>
              </a:rPr>
              <a:t>               2019 (Study 1)</a:t>
            </a:r>
            <a:endParaRPr lang="en-US" b="1">
              <a:solidFill>
                <a:schemeClr val="bg1"/>
              </a:solidFill>
            </a:endParaRPr>
          </a:p>
        </p:txBody>
      </p:sp>
      <p:sp>
        <p:nvSpPr>
          <p:cNvPr id="3" name="TextBox 2">
            <a:extLst>
              <a:ext uri="{FF2B5EF4-FFF2-40B4-BE49-F238E27FC236}">
                <a16:creationId xmlns:a16="http://schemas.microsoft.com/office/drawing/2014/main" id="{80AD929B-B4C7-1D57-F97D-E4B234FFA704}"/>
              </a:ext>
            </a:extLst>
          </p:cNvPr>
          <p:cNvSpPr txBox="1"/>
          <p:nvPr/>
        </p:nvSpPr>
        <p:spPr>
          <a:xfrm>
            <a:off x="7721601" y="5094514"/>
            <a:ext cx="4034970" cy="1477328"/>
          </a:xfrm>
          <a:prstGeom prst="rect">
            <a:avLst/>
          </a:prstGeom>
          <a:noFill/>
        </p:spPr>
        <p:txBody>
          <a:bodyPr wrap="square" rtlCol="0">
            <a:spAutoFit/>
          </a:bodyPr>
          <a:lstStyle/>
          <a:p>
            <a:pPr algn="ctr"/>
            <a:r>
              <a:rPr lang="en-US" b="1">
                <a:solidFill>
                  <a:schemeClr val="bg1"/>
                </a:solidFill>
              </a:rPr>
              <a:t>A ~</a:t>
            </a:r>
            <a:r>
              <a:rPr lang="en-US" b="1" u="sng">
                <a:solidFill>
                  <a:schemeClr val="bg1"/>
                </a:solidFill>
              </a:rPr>
              <a:t>45</a:t>
            </a:r>
            <a:r>
              <a:rPr lang="en-US" b="1">
                <a:solidFill>
                  <a:schemeClr val="bg1"/>
                </a:solidFill>
              </a:rPr>
              <a:t> minute haunted house experience divided into </a:t>
            </a:r>
            <a:r>
              <a:rPr lang="en-US" b="1" u="sng">
                <a:solidFill>
                  <a:schemeClr val="bg1"/>
                </a:solidFill>
              </a:rPr>
              <a:t>six</a:t>
            </a:r>
            <a:r>
              <a:rPr lang="en-US" b="1">
                <a:solidFill>
                  <a:schemeClr val="bg1"/>
                </a:solidFill>
              </a:rPr>
              <a:t> distinctly-themed sections featuring dozens of actors on a pre-determined course filled with traps, fences, props, mazes, etc.</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 name="TextBox 1">
            <a:extLst>
              <a:ext uri="{FF2B5EF4-FFF2-40B4-BE49-F238E27FC236}">
                <a16:creationId xmlns:a16="http://schemas.microsoft.com/office/drawing/2014/main" id="{D51ABD12-F69C-4B16-DCD4-03248DDC69B9}"/>
              </a:ext>
            </a:extLst>
          </p:cNvPr>
          <p:cNvSpPr txBox="1"/>
          <p:nvPr/>
        </p:nvSpPr>
        <p:spPr>
          <a:xfrm>
            <a:off x="145143" y="145143"/>
            <a:ext cx="3672929" cy="923330"/>
          </a:xfrm>
          <a:prstGeom prst="rect">
            <a:avLst/>
          </a:prstGeom>
          <a:noFill/>
        </p:spPr>
        <p:txBody>
          <a:bodyPr wrap="none" rtlCol="0">
            <a:spAutoFit/>
          </a:bodyPr>
          <a:lstStyle/>
          <a:p>
            <a:r>
              <a:rPr lang="en-US" b="1">
                <a:solidFill>
                  <a:schemeClr val="bg1"/>
                </a:solidFill>
              </a:rPr>
              <a:t>Setting:</a:t>
            </a:r>
            <a:r>
              <a:rPr lang="en-US">
                <a:solidFill>
                  <a:schemeClr val="bg1"/>
                </a:solidFill>
              </a:rPr>
              <a:t> Eastern State Penitentiary in </a:t>
            </a:r>
            <a:br>
              <a:rPr lang="en-US">
                <a:solidFill>
                  <a:schemeClr val="bg1"/>
                </a:solidFill>
              </a:rPr>
            </a:br>
            <a:r>
              <a:rPr lang="en-US">
                <a:solidFill>
                  <a:schemeClr val="bg1"/>
                </a:solidFill>
              </a:rPr>
              <a:t>               Philadelphia Pennsylvania</a:t>
            </a:r>
            <a:br>
              <a:rPr lang="en-US">
                <a:solidFill>
                  <a:schemeClr val="bg1"/>
                </a:solidFill>
              </a:rPr>
            </a:br>
            <a:r>
              <a:rPr lang="en-US">
                <a:solidFill>
                  <a:schemeClr val="bg1"/>
                </a:solidFill>
              </a:rPr>
              <a:t>               2022 (Study 2)</a:t>
            </a:r>
            <a:endParaRPr lang="en-US" b="1">
              <a:solidFill>
                <a:schemeClr val="bg1"/>
              </a:solidFill>
            </a:endParaRPr>
          </a:p>
        </p:txBody>
      </p:sp>
      <p:sp>
        <p:nvSpPr>
          <p:cNvPr id="3" name="TextBox 2">
            <a:extLst>
              <a:ext uri="{FF2B5EF4-FFF2-40B4-BE49-F238E27FC236}">
                <a16:creationId xmlns:a16="http://schemas.microsoft.com/office/drawing/2014/main" id="{80AD929B-B4C7-1D57-F97D-E4B234FFA704}"/>
              </a:ext>
            </a:extLst>
          </p:cNvPr>
          <p:cNvSpPr txBox="1"/>
          <p:nvPr/>
        </p:nvSpPr>
        <p:spPr>
          <a:xfrm>
            <a:off x="7721601" y="5094514"/>
            <a:ext cx="4034970" cy="1477328"/>
          </a:xfrm>
          <a:prstGeom prst="rect">
            <a:avLst/>
          </a:prstGeom>
          <a:noFill/>
        </p:spPr>
        <p:txBody>
          <a:bodyPr wrap="square" rtlCol="0">
            <a:spAutoFit/>
          </a:bodyPr>
          <a:lstStyle/>
          <a:p>
            <a:pPr algn="ctr"/>
            <a:r>
              <a:rPr lang="en-US" b="1">
                <a:solidFill>
                  <a:schemeClr val="bg1"/>
                </a:solidFill>
              </a:rPr>
              <a:t>A ~35 minute haunted house experience divided into </a:t>
            </a:r>
            <a:r>
              <a:rPr lang="en-US" b="1" u="sng">
                <a:solidFill>
                  <a:schemeClr val="bg1"/>
                </a:solidFill>
              </a:rPr>
              <a:t>four</a:t>
            </a:r>
            <a:r>
              <a:rPr lang="en-US" b="1">
                <a:solidFill>
                  <a:schemeClr val="bg1"/>
                </a:solidFill>
              </a:rPr>
              <a:t> distinctly-themed sections featuring dozens of actors on a pre-determined course filled with traps, fences, props, mazes, etc.</a:t>
            </a:r>
          </a:p>
        </p:txBody>
      </p:sp>
      <p:sp>
        <p:nvSpPr>
          <p:cNvPr id="4" name="Rectangle 3">
            <a:extLst>
              <a:ext uri="{FF2B5EF4-FFF2-40B4-BE49-F238E27FC236}">
                <a16:creationId xmlns:a16="http://schemas.microsoft.com/office/drawing/2014/main" id="{A437B161-0E2F-4C9E-0816-81B6B56380C4}"/>
              </a:ext>
            </a:extLst>
          </p:cNvPr>
          <p:cNvSpPr/>
          <p:nvPr/>
        </p:nvSpPr>
        <p:spPr>
          <a:xfrm>
            <a:off x="5740808" y="1068473"/>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RENAMED</a:t>
            </a:r>
          </a:p>
        </p:txBody>
      </p:sp>
      <p:sp>
        <p:nvSpPr>
          <p:cNvPr id="5" name="Rectangle 4">
            <a:extLst>
              <a:ext uri="{FF2B5EF4-FFF2-40B4-BE49-F238E27FC236}">
                <a16:creationId xmlns:a16="http://schemas.microsoft.com/office/drawing/2014/main" id="{E2502997-6D75-6FAA-7355-EFD4BA94137B}"/>
              </a:ext>
            </a:extLst>
          </p:cNvPr>
          <p:cNvSpPr/>
          <p:nvPr/>
        </p:nvSpPr>
        <p:spPr>
          <a:xfrm>
            <a:off x="7605893" y="1961101"/>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REMOVED</a:t>
            </a:r>
          </a:p>
        </p:txBody>
      </p:sp>
      <p:sp>
        <p:nvSpPr>
          <p:cNvPr id="6" name="Rectangle 5">
            <a:extLst>
              <a:ext uri="{FF2B5EF4-FFF2-40B4-BE49-F238E27FC236}">
                <a16:creationId xmlns:a16="http://schemas.microsoft.com/office/drawing/2014/main" id="{A0A668DD-53C9-72DF-3BC7-5B6D1ECED658}"/>
              </a:ext>
            </a:extLst>
          </p:cNvPr>
          <p:cNvSpPr/>
          <p:nvPr/>
        </p:nvSpPr>
        <p:spPr>
          <a:xfrm>
            <a:off x="7946978" y="2792044"/>
            <a:ext cx="1509485" cy="687756"/>
          </a:xfrm>
          <a:prstGeom prst="rect">
            <a:avLst/>
          </a:prstGeom>
          <a:solidFill>
            <a:srgbClr val="FF0000">
              <a:alpha val="50196"/>
            </a:srgb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REMOVED</a:t>
            </a:r>
          </a:p>
        </p:txBody>
      </p:sp>
    </p:spTree>
    <p:extLst>
      <p:ext uri="{BB962C8B-B14F-4D97-AF65-F5344CB8AC3E}">
        <p14:creationId xmlns:p14="http://schemas.microsoft.com/office/powerpoint/2010/main" val="38171403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31F-B818-E479-15D7-8F89928298DC}"/>
              </a:ext>
            </a:extLst>
          </p:cNvPr>
          <p:cNvSpPr>
            <a:spLocks noGrp="1"/>
          </p:cNvSpPr>
          <p:nvPr>
            <p:ph type="title"/>
          </p:nvPr>
        </p:nvSpPr>
        <p:spPr>
          <a:xfrm>
            <a:off x="604684" y="238125"/>
            <a:ext cx="6400800" cy="1325563"/>
          </a:xfrm>
        </p:spPr>
        <p:txBody>
          <a:bodyPr/>
          <a:lstStyle/>
          <a:p>
            <a:pPr algn="ctr"/>
            <a:r>
              <a:rPr lang="en-US" b="1" dirty="0"/>
              <a:t>Data Collected</a:t>
            </a:r>
          </a:p>
        </p:txBody>
      </p:sp>
      <p:pic>
        <p:nvPicPr>
          <p:cNvPr id="3" name="Google Shape;192;p29" descr="A sign on the side of a building&#10;&#10;Description automatically generated"/>
          <p:cNvPicPr preferRelativeResize="0"/>
          <p:nvPr/>
        </p:nvPicPr>
        <p:blipFill rotWithShape="1">
          <a:blip r:embed="rId2">
            <a:alphaModFix/>
          </a:blip>
          <a:srcRect l="33199" r="15990"/>
          <a:stretch/>
        </p:blipFill>
        <p:spPr>
          <a:xfrm>
            <a:off x="7519732" y="-38635"/>
            <a:ext cx="4672268" cy="6896635"/>
          </a:xfrm>
          <a:prstGeom prst="rect">
            <a:avLst/>
          </a:prstGeom>
          <a:noFill/>
          <a:ln>
            <a:noFill/>
          </a:ln>
        </p:spPr>
      </p:pic>
      <p:pic>
        <p:nvPicPr>
          <p:cNvPr id="5" name="Graphic 4" descr="Heart with pulse with solid fill">
            <a:extLst>
              <a:ext uri="{FF2B5EF4-FFF2-40B4-BE49-F238E27FC236}">
                <a16:creationId xmlns:a16="http://schemas.microsoft.com/office/drawing/2014/main" id="{69D4532C-17D1-C5F1-98DD-DCBC67FC1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629" y="1480457"/>
            <a:ext cx="914400" cy="914400"/>
          </a:xfrm>
          <a:prstGeom prst="rect">
            <a:avLst/>
          </a:prstGeom>
        </p:spPr>
      </p:pic>
      <p:pic>
        <p:nvPicPr>
          <p:cNvPr id="6" name="Graphic 5" descr="Laptop with solid fill">
            <a:extLst>
              <a:ext uri="{FF2B5EF4-FFF2-40B4-BE49-F238E27FC236}">
                <a16:creationId xmlns:a16="http://schemas.microsoft.com/office/drawing/2014/main" id="{1CA7EB33-D60A-4AB1-5E7E-07200D8BD5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629" y="2601913"/>
            <a:ext cx="914400" cy="914400"/>
          </a:xfrm>
          <a:prstGeom prst="rect">
            <a:avLst/>
          </a:prstGeom>
        </p:spPr>
      </p:pic>
      <p:pic>
        <p:nvPicPr>
          <p:cNvPr id="7" name="Graphic 6" descr="Brain in head with solid fill">
            <a:extLst>
              <a:ext uri="{FF2B5EF4-FFF2-40B4-BE49-F238E27FC236}">
                <a16:creationId xmlns:a16="http://schemas.microsoft.com/office/drawing/2014/main" id="{8AFEA6D4-8BFD-B136-D4D5-E3EF4A36BD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619" y="5272943"/>
            <a:ext cx="914400" cy="914400"/>
          </a:xfrm>
          <a:prstGeom prst="rect">
            <a:avLst/>
          </a:prstGeom>
        </p:spPr>
      </p:pic>
      <p:pic>
        <p:nvPicPr>
          <p:cNvPr id="8" name="Graphic 7" descr="Drawing Figure with solid fill">
            <a:extLst>
              <a:ext uri="{FF2B5EF4-FFF2-40B4-BE49-F238E27FC236}">
                <a16:creationId xmlns:a16="http://schemas.microsoft.com/office/drawing/2014/main" id="{ED1B6FC8-D7CC-8A58-76E8-9D499A5064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1175" y="3892550"/>
            <a:ext cx="914400" cy="914400"/>
          </a:xfrm>
          <a:prstGeom prst="rect">
            <a:avLst/>
          </a:prstGeom>
        </p:spPr>
      </p:pic>
      <p:sp>
        <p:nvSpPr>
          <p:cNvPr id="9" name="TextBox 8">
            <a:extLst>
              <a:ext uri="{FF2B5EF4-FFF2-40B4-BE49-F238E27FC236}">
                <a16:creationId xmlns:a16="http://schemas.microsoft.com/office/drawing/2014/main" id="{F6032ACC-0634-C7E3-DEF1-7DBFEF411E2F}"/>
              </a:ext>
            </a:extLst>
          </p:cNvPr>
          <p:cNvSpPr txBox="1"/>
          <p:nvPr/>
        </p:nvSpPr>
        <p:spPr>
          <a:xfrm>
            <a:off x="1841500" y="1706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Physiology</a:t>
            </a:r>
            <a:endParaRPr lang="en-US" sz="2000" dirty="0">
              <a:ea typeface="Calibri" panose="020F0502020204030204"/>
              <a:cs typeface="Calibri" panose="020F0502020204030204"/>
            </a:endParaRPr>
          </a:p>
        </p:txBody>
      </p:sp>
      <p:sp>
        <p:nvSpPr>
          <p:cNvPr id="10" name="TextBox 9">
            <a:extLst>
              <a:ext uri="{FF2B5EF4-FFF2-40B4-BE49-F238E27FC236}">
                <a16:creationId xmlns:a16="http://schemas.microsoft.com/office/drawing/2014/main" id="{C33CAEF5-1AFB-476B-8A5A-CBAA287CBFDF}"/>
              </a:ext>
            </a:extLst>
          </p:cNvPr>
          <p:cNvSpPr txBox="1"/>
          <p:nvPr/>
        </p:nvSpPr>
        <p:spPr>
          <a:xfrm>
            <a:off x="1841500" y="2825750"/>
            <a:ext cx="4838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Self-Report</a:t>
            </a:r>
            <a:endParaRPr lang="en-US" sz="2000" dirty="0">
              <a:ea typeface="Calibri" panose="020F0502020204030204"/>
              <a:cs typeface="Calibri" panose="020F0502020204030204"/>
            </a:endParaRPr>
          </a:p>
        </p:txBody>
      </p:sp>
      <p:sp>
        <p:nvSpPr>
          <p:cNvPr id="11" name="TextBox 10">
            <a:extLst>
              <a:ext uri="{FF2B5EF4-FFF2-40B4-BE49-F238E27FC236}">
                <a16:creationId xmlns:a16="http://schemas.microsoft.com/office/drawing/2014/main" id="{29C92F3E-A85D-29A7-0157-1A8CCCBD47C4}"/>
              </a:ext>
            </a:extLst>
          </p:cNvPr>
          <p:cNvSpPr txBox="1"/>
          <p:nvPr/>
        </p:nvSpPr>
        <p:spPr>
          <a:xfrm>
            <a:off x="1841500" y="4119562"/>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Behavior</a:t>
            </a:r>
            <a:endParaRPr lang="en-US" sz="2000" dirty="0">
              <a:ea typeface="Calibri" panose="020F0502020204030204"/>
              <a:cs typeface="Calibri" panose="020F0502020204030204"/>
            </a:endParaRPr>
          </a:p>
        </p:txBody>
      </p:sp>
      <p:sp>
        <p:nvSpPr>
          <p:cNvPr id="12" name="TextBox 11">
            <a:extLst>
              <a:ext uri="{FF2B5EF4-FFF2-40B4-BE49-F238E27FC236}">
                <a16:creationId xmlns:a16="http://schemas.microsoft.com/office/drawing/2014/main" id="{B58915D6-E570-6EEC-95D5-CFC7834508EB}"/>
              </a:ext>
            </a:extLst>
          </p:cNvPr>
          <p:cNvSpPr txBox="1"/>
          <p:nvPr/>
        </p:nvSpPr>
        <p:spPr>
          <a:xfrm>
            <a:off x="1841500" y="5500687"/>
            <a:ext cx="3933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fMRI imaging</a:t>
            </a:r>
            <a:endParaRPr lang="en-US" sz="2000" dirty="0">
              <a:ea typeface="Calibri" panose="020F0502020204030204"/>
              <a:cs typeface="Calibri" panose="020F0502020204030204"/>
            </a:endParaRPr>
          </a:p>
        </p:txBody>
      </p:sp>
    </p:spTree>
    <p:extLst>
      <p:ext uri="{BB962C8B-B14F-4D97-AF65-F5344CB8AC3E}">
        <p14:creationId xmlns:p14="http://schemas.microsoft.com/office/powerpoint/2010/main" val="3399404208"/>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FAC56-7470-9269-9A49-80009169FCE1}"/>
              </a:ext>
            </a:extLst>
          </p:cNvPr>
          <p:cNvSpPr>
            <a:spLocks noGrp="1"/>
          </p:cNvSpPr>
          <p:nvPr>
            <p:ph type="title"/>
          </p:nvPr>
        </p:nvSpPr>
        <p:spPr>
          <a:xfrm>
            <a:off x="887024" y="1310174"/>
            <a:ext cx="3274318" cy="4237653"/>
          </a:xfrm>
        </p:spPr>
        <p:txBody>
          <a:bodyPr vert="horz" lIns="91440" tIns="45720" rIns="91440" bIns="45720" rtlCol="0" anchor="ctr">
            <a:normAutofit/>
          </a:bodyPr>
          <a:lstStyle/>
          <a:p>
            <a:r>
              <a:rPr lang="en-US" sz="3200" b="1" kern="1200" dirty="0">
                <a:solidFill>
                  <a:schemeClr val="tx2"/>
                </a:solidFill>
                <a:latin typeface="+mj-lt"/>
                <a:ea typeface="+mj-ea"/>
                <a:cs typeface="+mj-cs"/>
              </a:rPr>
              <a:t>How am I conceptualizing threat in this context?</a:t>
            </a:r>
          </a:p>
        </p:txBody>
      </p:sp>
      <p:graphicFrame>
        <p:nvGraphicFramePr>
          <p:cNvPr id="8" name="TextBox 2">
            <a:extLst>
              <a:ext uri="{FF2B5EF4-FFF2-40B4-BE49-F238E27FC236}">
                <a16:creationId xmlns:a16="http://schemas.microsoft.com/office/drawing/2014/main" id="{013FC805-0C7C-F2B7-4A1E-8E7E78C130F1}"/>
              </a:ext>
            </a:extLst>
          </p:cNvPr>
          <p:cNvGraphicFramePr/>
          <p:nvPr>
            <p:extLst>
              <p:ext uri="{D42A27DB-BD31-4B8C-83A1-F6EECF244321}">
                <p14:modId xmlns:p14="http://schemas.microsoft.com/office/powerpoint/2010/main" val="2626560767"/>
              </p:ext>
            </p:extLst>
          </p:nvPr>
        </p:nvGraphicFramePr>
        <p:xfrm>
          <a:off x="5338564" y="593452"/>
          <a:ext cx="6136348" cy="5664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68068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9" name="TextBox 8">
            <a:extLst>
              <a:ext uri="{FF2B5EF4-FFF2-40B4-BE49-F238E27FC236}">
                <a16:creationId xmlns:a16="http://schemas.microsoft.com/office/drawing/2014/main" id="{1DCB1613-76A3-74AA-53B7-96ABCEFE2B14}"/>
              </a:ext>
            </a:extLst>
          </p:cNvPr>
          <p:cNvSpPr txBox="1"/>
          <p:nvPr/>
        </p:nvSpPr>
        <p:spPr>
          <a:xfrm>
            <a:off x="609600" y="1595120"/>
            <a:ext cx="583184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br>
              <a:rPr lang="en-US" dirty="0">
                <a:ea typeface="Calibri" panose="020F0502020204030204"/>
                <a:cs typeface="Calibri" panose="020F0502020204030204"/>
              </a:rPr>
            </a:b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pPr marL="285750" indent="-285750">
              <a:buFont typeface="Arial"/>
              <a:buChar char="•"/>
            </a:pPr>
            <a:endParaRPr lang="en-US" dirty="0">
              <a:ea typeface="Calibri" panose="020F0502020204030204"/>
              <a:cs typeface="Calibri" panose="020F0502020204030204"/>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3" name="TextBox 2">
            <a:extLst>
              <a:ext uri="{FF2B5EF4-FFF2-40B4-BE49-F238E27FC236}">
                <a16:creationId xmlns:a16="http://schemas.microsoft.com/office/drawing/2014/main" id="{9FC532B8-2B35-B060-A0A2-10081EA13BA5}"/>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4087060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sp>
        <p:nvSpPr>
          <p:cNvPr id="3" name="TextBox 2">
            <a:extLst>
              <a:ext uri="{FF2B5EF4-FFF2-40B4-BE49-F238E27FC236}">
                <a16:creationId xmlns:a16="http://schemas.microsoft.com/office/drawing/2014/main" id="{8208D6E7-E9F0-C7DE-A19E-DD4C1DBA3ED6}"/>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9297332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952" name="Google Shape;952;p93"/>
          <p:cNvSpPr txBox="1">
            <a:spLocks noGrp="1"/>
          </p:cNvSpPr>
          <p:nvPr>
            <p:ph type="title"/>
          </p:nvPr>
        </p:nvSpPr>
        <p:spPr>
          <a:xfrm>
            <a:off x="1455223" y="265941"/>
            <a:ext cx="5776599" cy="1325563"/>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buSzPts val="2400"/>
            </a:pPr>
            <a:r>
              <a:rPr lang="en" sz="3200" b="1" dirty="0">
                <a:ea typeface="Calibri Light"/>
                <a:cs typeface="Calibri Light"/>
              </a:rPr>
              <a:t>Memory Under Threat</a:t>
            </a:r>
          </a:p>
        </p:txBody>
      </p:sp>
      <p:sp>
        <p:nvSpPr>
          <p:cNvPr id="4" name="TextBox 3">
            <a:extLst>
              <a:ext uri="{FF2B5EF4-FFF2-40B4-BE49-F238E27FC236}">
                <a16:creationId xmlns:a16="http://schemas.microsoft.com/office/drawing/2014/main" id="{F5AAF06C-40D6-ED2B-964A-72A5D555D3A8}"/>
              </a:ext>
            </a:extLst>
          </p:cNvPr>
          <p:cNvSpPr txBox="1"/>
          <p:nvPr/>
        </p:nvSpPr>
        <p:spPr>
          <a:xfrm>
            <a:off x="609600" y="1595120"/>
            <a:ext cx="58318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Memories under threat, broadly, are prone to distortions, while memory confidence often remains in tact</a:t>
            </a:r>
          </a:p>
          <a:p>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Threat-related arousal can bias individuals to forget contextual information linking peripheral information of an item to its surrounding context in memory</a:t>
            </a:r>
            <a:endParaRPr lang="en-US" dirty="0"/>
          </a:p>
          <a:p>
            <a:pPr marL="285750" indent="-285750">
              <a:buFont typeface="Arial"/>
              <a:buChar char="•"/>
            </a:pPr>
            <a:endParaRPr lang="en-US" dirty="0">
              <a:ea typeface="Calibri" panose="020F0502020204030204"/>
              <a:cs typeface="Calibri" panose="020F0502020204030204"/>
            </a:endParaRPr>
          </a:p>
          <a:p>
            <a:pPr marL="285750" indent="-285750">
              <a:buFont typeface="Arial"/>
              <a:buChar char="•"/>
            </a:pPr>
            <a:r>
              <a:rPr lang="en-US" dirty="0">
                <a:ea typeface="Calibri" panose="020F0502020204030204"/>
                <a:cs typeface="Calibri" panose="020F0502020204030204"/>
              </a:rPr>
              <a:t>Most research has focused on threat-related disruptions to item-spatial binding  or item-item binding, but not item-temporal context binding.</a:t>
            </a:r>
          </a:p>
          <a:p>
            <a:pPr marL="285750" indent="-285750">
              <a:buFont typeface="Arial"/>
              <a:buChar char="•"/>
            </a:pPr>
            <a:endParaRPr lang="en-US" dirty="0">
              <a:ea typeface="Calibri" panose="020F0502020204030204"/>
              <a:cs typeface="Calibri" panose="020F0502020204030204"/>
            </a:endParaRPr>
          </a:p>
        </p:txBody>
      </p:sp>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2" name="Picture 1" descr="Katelyn Cliver - Graduate Research Assistant - Drexel University | LinkedIn">
            <a:extLst>
              <a:ext uri="{FF2B5EF4-FFF2-40B4-BE49-F238E27FC236}">
                <a16:creationId xmlns:a16="http://schemas.microsoft.com/office/drawing/2014/main" id="{38784FD1-0F51-D502-6585-CBE8BF57E5B0}"/>
              </a:ext>
            </a:extLst>
          </p:cNvPr>
          <p:cNvPicPr>
            <a:picLocks noChangeAspect="1"/>
          </p:cNvPicPr>
          <p:nvPr/>
        </p:nvPicPr>
        <p:blipFill rotWithShape="1">
          <a:blip r:embed="rId4"/>
          <a:srcRect l="10370" t="3333" r="11952" b="25555"/>
          <a:stretch/>
        </p:blipFill>
        <p:spPr>
          <a:xfrm>
            <a:off x="1016000" y="4607560"/>
            <a:ext cx="2110546" cy="1940564"/>
          </a:xfrm>
          <a:prstGeom prst="rect">
            <a:avLst/>
          </a:prstGeom>
        </p:spPr>
      </p:pic>
      <p:pic>
        <p:nvPicPr>
          <p:cNvPr id="3" name="Picture 2" descr="People | Adaptive Memory Lab">
            <a:extLst>
              <a:ext uri="{FF2B5EF4-FFF2-40B4-BE49-F238E27FC236}">
                <a16:creationId xmlns:a16="http://schemas.microsoft.com/office/drawing/2014/main" id="{4A5EB4A3-DC2E-5DE9-E0A4-450573744948}"/>
              </a:ext>
            </a:extLst>
          </p:cNvPr>
          <p:cNvPicPr>
            <a:picLocks noChangeAspect="1"/>
          </p:cNvPicPr>
          <p:nvPr/>
        </p:nvPicPr>
        <p:blipFill rotWithShape="1">
          <a:blip r:embed="rId5"/>
          <a:srcRect l="12222" t="-370" r="10741" b="28519"/>
          <a:stretch/>
        </p:blipFill>
        <p:spPr>
          <a:xfrm>
            <a:off x="3911600" y="4597400"/>
            <a:ext cx="2113282" cy="1940561"/>
          </a:xfrm>
          <a:prstGeom prst="rect">
            <a:avLst/>
          </a:prstGeom>
        </p:spPr>
      </p:pic>
    </p:spTree>
    <p:extLst>
      <p:ext uri="{BB962C8B-B14F-4D97-AF65-F5344CB8AC3E}">
        <p14:creationId xmlns:p14="http://schemas.microsoft.com/office/powerpoint/2010/main" val="3916649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2266015-734F-2E7F-6C45-E01FF38FA951}"/>
              </a:ext>
            </a:extLst>
          </p:cNvPr>
          <p:cNvPicPr>
            <a:picLocks noChangeAspect="1"/>
          </p:cNvPicPr>
          <p:nvPr/>
        </p:nvPicPr>
        <p:blipFill>
          <a:blip r:embed="rId3"/>
          <a:stretch>
            <a:fillRect/>
          </a:stretch>
        </p:blipFill>
        <p:spPr>
          <a:xfrm>
            <a:off x="1110772" y="4358609"/>
            <a:ext cx="2969254" cy="2039342"/>
          </a:xfrm>
          <a:prstGeom prst="rect">
            <a:avLst/>
          </a:prstGeom>
        </p:spPr>
      </p:pic>
      <p:pic>
        <p:nvPicPr>
          <p:cNvPr id="17" name="Picture 16">
            <a:extLst>
              <a:ext uri="{FF2B5EF4-FFF2-40B4-BE49-F238E27FC236}">
                <a16:creationId xmlns:a16="http://schemas.microsoft.com/office/drawing/2014/main" id="{2AA43DFE-B01B-8DCE-F201-CFF431C98F93}"/>
              </a:ext>
            </a:extLst>
          </p:cNvPr>
          <p:cNvPicPr>
            <a:picLocks noChangeAspect="1"/>
          </p:cNvPicPr>
          <p:nvPr/>
        </p:nvPicPr>
        <p:blipFill>
          <a:blip r:embed="rId4"/>
          <a:stretch>
            <a:fillRect/>
          </a:stretch>
        </p:blipFill>
        <p:spPr>
          <a:xfrm>
            <a:off x="1110771" y="2268576"/>
            <a:ext cx="2969255" cy="1987002"/>
          </a:xfrm>
          <a:prstGeom prst="rect">
            <a:avLst/>
          </a:prstGeom>
        </p:spPr>
      </p:pic>
      <p:sp>
        <p:nvSpPr>
          <p:cNvPr id="2" name="TextBox 1">
            <a:extLst>
              <a:ext uri="{FF2B5EF4-FFF2-40B4-BE49-F238E27FC236}">
                <a16:creationId xmlns:a16="http://schemas.microsoft.com/office/drawing/2014/main" id="{654FEA86-99E5-364A-DCD7-51CE4A161C07}"/>
              </a:ext>
            </a:extLst>
          </p:cNvPr>
          <p:cNvSpPr txBox="1"/>
          <p:nvPr/>
        </p:nvSpPr>
        <p:spPr>
          <a:xfrm>
            <a:off x="760679" y="64559"/>
            <a:ext cx="3669440" cy="1446550"/>
          </a:xfrm>
          <a:prstGeom prst="rect">
            <a:avLst/>
          </a:prstGeom>
          <a:noFill/>
        </p:spPr>
        <p:txBody>
          <a:bodyPr wrap="none" rtlCol="0">
            <a:spAutoFit/>
          </a:bodyPr>
          <a:lstStyle/>
          <a:p>
            <a:r>
              <a:rPr lang="en-US" sz="8800" b="1" dirty="0">
                <a:solidFill>
                  <a:srgbClr val="00B050"/>
                </a:solidFill>
              </a:rPr>
              <a:t>Theory</a:t>
            </a:r>
          </a:p>
        </p:txBody>
      </p:sp>
      <p:sp>
        <p:nvSpPr>
          <p:cNvPr id="3" name="TextBox 2">
            <a:extLst>
              <a:ext uri="{FF2B5EF4-FFF2-40B4-BE49-F238E27FC236}">
                <a16:creationId xmlns:a16="http://schemas.microsoft.com/office/drawing/2014/main" id="{D8F5F6B1-844F-A8ED-8D6B-8345807D36DA}"/>
              </a:ext>
            </a:extLst>
          </p:cNvPr>
          <p:cNvSpPr txBox="1"/>
          <p:nvPr/>
        </p:nvSpPr>
        <p:spPr>
          <a:xfrm>
            <a:off x="7761882" y="62824"/>
            <a:ext cx="4133904" cy="1446550"/>
          </a:xfrm>
          <a:prstGeom prst="rect">
            <a:avLst/>
          </a:prstGeom>
          <a:noFill/>
        </p:spPr>
        <p:txBody>
          <a:bodyPr wrap="none" rtlCol="0">
            <a:spAutoFit/>
          </a:bodyPr>
          <a:lstStyle/>
          <a:p>
            <a:r>
              <a:rPr lang="en-US" sz="8800" b="1" dirty="0">
                <a:solidFill>
                  <a:srgbClr val="FF0000"/>
                </a:solidFill>
              </a:rPr>
              <a:t>Practice</a:t>
            </a:r>
          </a:p>
        </p:txBody>
      </p:sp>
      <p:pic>
        <p:nvPicPr>
          <p:cNvPr id="26" name="Picture 25" descr="A child and child standing on a sidewalk&#10;&#10;Description automatically generated">
            <a:extLst>
              <a:ext uri="{FF2B5EF4-FFF2-40B4-BE49-F238E27FC236}">
                <a16:creationId xmlns:a16="http://schemas.microsoft.com/office/drawing/2014/main" id="{116BA27E-DB63-9A4D-E7EA-A6C4F1A7AAE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278" b="98241" l="36823" r="69479">
                        <a14:foregroundMark x1="55937" y1="10926" x2="50000" y2="9537"/>
                        <a14:foregroundMark x1="50000" y1="9537" x2="49844" y2="10556"/>
                        <a14:foregroundMark x1="45833" y1="31481" x2="43177" y2="27407"/>
                        <a14:foregroundMark x1="51094" y1="7870" x2="55937" y2="7593"/>
                        <a14:foregroundMark x1="53073" y1="5370" x2="53073" y2="5370"/>
                        <a14:foregroundMark x1="56094" y1="20741" x2="65469" y2="98333"/>
                        <a14:foregroundMark x1="64479" y1="60741" x2="67292" y2="41667"/>
                        <a14:foregroundMark x1="67292" y1="41667" x2="65104" y2="30463"/>
                        <a14:foregroundMark x1="65104" y1="30463" x2="52552" y2="14722"/>
                        <a14:foregroundMark x1="52552" y1="14722" x2="52552" y2="14722"/>
                        <a14:foregroundMark x1="65990" y1="28519" x2="66406" y2="44259"/>
                        <a14:foregroundMark x1="66406" y1="44259" x2="69583" y2="51944"/>
                        <a14:foregroundMark x1="69583" y1="51944" x2="66198" y2="29815"/>
                        <a14:foregroundMark x1="66198" y1="29815" x2="62708" y2="23611"/>
                        <a14:foregroundMark x1="62708" y1="23611" x2="54844" y2="14352"/>
                        <a14:foregroundMark x1="46094" y1="98889" x2="48125" y2="73611"/>
                        <a14:foregroundMark x1="48125" y1="73611" x2="37917" y2="91111"/>
                        <a14:foregroundMark x1="37917" y1="91111" x2="41875" y2="97500"/>
                        <a14:foregroundMark x1="41875" y1="97500" x2="42813" y2="78611"/>
                        <a14:foregroundMark x1="42813" y1="78611" x2="48177" y2="83611"/>
                        <a14:foregroundMark x1="48177" y1="83611" x2="47188" y2="94815"/>
                        <a14:foregroundMark x1="47188" y1="94815" x2="47188" y2="94815"/>
                        <a14:foregroundMark x1="45573" y1="27870" x2="49896" y2="35926"/>
                        <a14:foregroundMark x1="49896" y1="35926" x2="49948" y2="36574"/>
                        <a14:foregroundMark x1="36823" y1="89444" x2="38906" y2="8231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34422" r="27748"/>
          <a:stretch/>
        </p:blipFill>
        <p:spPr>
          <a:xfrm>
            <a:off x="9910110" y="3614725"/>
            <a:ext cx="1985676" cy="2952508"/>
          </a:xfrm>
          <a:prstGeom prst="rect">
            <a:avLst/>
          </a:prstGeom>
        </p:spPr>
      </p:pic>
      <p:pic>
        <p:nvPicPr>
          <p:cNvPr id="29" name="Picture 28" descr="A blue and gold wrapped present&#10;&#10;Description automatically generated">
            <a:extLst>
              <a:ext uri="{FF2B5EF4-FFF2-40B4-BE49-F238E27FC236}">
                <a16:creationId xmlns:a16="http://schemas.microsoft.com/office/drawing/2014/main" id="{09AFD1F7-C9C0-CF90-DBEA-C045B110C67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167" b="94750" l="4250" r="91917">
                        <a14:foregroundMark x1="4250" y1="32083" x2="37000" y2="24750"/>
                        <a14:foregroundMark x1="37000" y1="24750" x2="37667" y2="24333"/>
                        <a14:foregroundMark x1="46167" y1="43750" x2="46833" y2="19833"/>
                        <a14:foregroundMark x1="71833" y1="42333" x2="63083" y2="15583"/>
                        <a14:foregroundMark x1="81000" y1="22583" x2="78083" y2="7583"/>
                        <a14:foregroundMark x1="78083" y1="7583" x2="27000" y2="10000"/>
                        <a14:foregroundMark x1="27000" y1="10000" x2="19417" y2="26167"/>
                        <a14:foregroundMark x1="85583" y1="20167" x2="88917" y2="59333"/>
                        <a14:foregroundMark x1="88917" y1="59333" x2="82750" y2="78333"/>
                        <a14:foregroundMark x1="82750" y1="78333" x2="70417" y2="94833"/>
                        <a14:foregroundMark x1="34500" y1="1167" x2="34167" y2="8917"/>
                        <a14:foregroundMark x1="91917" y1="25750" x2="90167" y2="6591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638737">
            <a:off x="9871138" y="5740923"/>
            <a:ext cx="826819" cy="826819"/>
          </a:xfrm>
          <a:prstGeom prst="rect">
            <a:avLst/>
          </a:prstGeom>
        </p:spPr>
      </p:pic>
      <p:grpSp>
        <p:nvGrpSpPr>
          <p:cNvPr id="4" name="Group 3">
            <a:extLst>
              <a:ext uri="{FF2B5EF4-FFF2-40B4-BE49-F238E27FC236}">
                <a16:creationId xmlns:a16="http://schemas.microsoft.com/office/drawing/2014/main" id="{AF13A5E9-DD22-BC1A-1265-B6D152E966E6}"/>
              </a:ext>
            </a:extLst>
          </p:cNvPr>
          <p:cNvGrpSpPr/>
          <p:nvPr/>
        </p:nvGrpSpPr>
        <p:grpSpPr>
          <a:xfrm>
            <a:off x="6954270" y="2371607"/>
            <a:ext cx="2969256" cy="1987002"/>
            <a:chOff x="637315" y="1701671"/>
            <a:chExt cx="4382280" cy="2823882"/>
          </a:xfrm>
        </p:grpSpPr>
        <p:pic>
          <p:nvPicPr>
            <p:cNvPr id="5" name="Picture 4" descr="A person and person talking to each other&#10;&#10;Description automatically generated">
              <a:extLst>
                <a:ext uri="{FF2B5EF4-FFF2-40B4-BE49-F238E27FC236}">
                  <a16:creationId xmlns:a16="http://schemas.microsoft.com/office/drawing/2014/main" id="{54D9580A-94D3-3D4C-7834-19F13ED3D49B}"/>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l="47171" r="4408"/>
            <a:stretch/>
          </p:blipFill>
          <p:spPr>
            <a:xfrm>
              <a:off x="2405742" y="1701671"/>
              <a:ext cx="2613853" cy="2823882"/>
            </a:xfrm>
            <a:prstGeom prst="rect">
              <a:avLst/>
            </a:prstGeom>
          </p:spPr>
        </p:pic>
        <p:pic>
          <p:nvPicPr>
            <p:cNvPr id="6" name="Picture 5" descr="A person and person talking to each other&#10;&#10;Description automatically generated">
              <a:extLst>
                <a:ext uri="{FF2B5EF4-FFF2-40B4-BE49-F238E27FC236}">
                  <a16:creationId xmlns:a16="http://schemas.microsoft.com/office/drawing/2014/main" id="{267EC184-AF51-7734-D8FB-4D51AB6DA23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372" b="99543" l="1356" r="92265">
                          <a14:foregroundMark x1="26874" y1="14177" x2="23871" y2="3097"/>
                          <a14:foregroundMark x1="22195" y1="3137" x2="20255" y2="5640"/>
                          <a14:foregroundMark x1="12440" y1="41159" x2="8054" y2="49238"/>
                          <a14:foregroundMark x1="8054" y1="49238" x2="1435" y2="71341"/>
                          <a14:foregroundMark x1="1435" y1="71341" x2="5582" y2="91311"/>
                          <a14:foregroundMark x1="5582" y1="91311" x2="14992" y2="55488"/>
                          <a14:foregroundMark x1="14992" y1="55488" x2="15391" y2="47713"/>
                          <a14:foregroundMark x1="13716" y1="10823" x2="10526" y2="49085"/>
                          <a14:foregroundMark x1="10526" y1="49085" x2="3907" y2="59909"/>
                          <a14:foregroundMark x1="3907" y1="59909" x2="957" y2="73476"/>
                          <a14:foregroundMark x1="957" y1="73476" x2="239" y2="89024"/>
                          <a14:foregroundMark x1="239" y1="89024" x2="1994" y2="98323"/>
                          <a14:foregroundMark x1="1994" y1="98323" x2="6459" y2="95427"/>
                          <a14:foregroundMark x1="6459" y1="95427" x2="11802" y2="96037"/>
                          <a14:foregroundMark x1="11802" y1="96037" x2="15231" y2="64634"/>
                          <a14:foregroundMark x1="73604" y1="73628" x2="78868" y2="99238"/>
                          <a14:foregroundMark x1="78868" y1="99238" x2="87480" y2="86433"/>
                          <a14:foregroundMark x1="87480" y1="86433" x2="88596" y2="57622"/>
                          <a14:foregroundMark x1="88596" y1="57622" x2="86284" y2="46646"/>
                          <a14:foregroundMark x1="86284" y1="46646" x2="76954" y2="35518"/>
                          <a14:foregroundMark x1="73684" y1="97866" x2="70255" y2="60976"/>
                          <a14:foregroundMark x1="92743" y1="93902" x2="91786" y2="72866"/>
                          <a14:foregroundMark x1="91786" y1="72866" x2="89474" y2="62348"/>
                          <a14:foregroundMark x1="89474" y1="62348" x2="88517" y2="60061"/>
                          <a14:foregroundMark x1="957" y1="95579" x2="1435" y2="62043"/>
                          <a14:foregroundMark x1="1435" y1="62043" x2="3668" y2="53811"/>
                          <a14:foregroundMark x1="3668" y1="53811" x2="5821" y2="50457"/>
                          <a14:foregroundMark x1="1429" y1="55313" x2="2552" y2="99543"/>
                          <a14:foregroundMark x1="38676" y1="25000" x2="36842" y2="30030"/>
                          <a14:foregroundMark x1="59250" y1="42073" x2="59171" y2="46494"/>
                          <a14:foregroundMark x1="59011" y1="42226" x2="58692" y2="45427"/>
                          <a14:foregroundMark x1="90590" y1="62652" x2="92265" y2="69665"/>
                          <a14:foregroundMark x1="38995" y1="24848" x2="38517" y2="26067"/>
                          <a14:foregroundMark x1="28788" y1="28811" x2="28788" y2="28811"/>
                          <a14:foregroundMark x1="28150" y1="28659" x2="28150" y2="28659"/>
                          <a14:foregroundMark x1="28469" y1="29268" x2="28469" y2="29268"/>
                          <a14:foregroundMark x1="58931" y1="41006" x2="58772" y2="46341"/>
                          <a14:foregroundMark x1="48644" y1="46037" x2="51515" y2="52744"/>
                          <a14:foregroundMark x1="49761" y1="40396" x2="52392" y2="48171"/>
                          <a14:backgroundMark x1="44657" y1="16006" x2="43700" y2="66768"/>
                          <a14:backgroundMark x1="43700" y1="66768" x2="44418" y2="75000"/>
                          <a14:backgroundMark x1="44418" y1="75000" x2="44418" y2="75000"/>
                          <a14:backgroundMark x1="27273" y1="55335" x2="28070" y2="40549"/>
                          <a14:backgroundMark x1="28070" y1="40549" x2="31499" y2="34756"/>
                          <a14:backgroundMark x1="1515" y1="47561" x2="239" y2="51220"/>
                          <a14:backgroundMark x1="25837" y1="63872" x2="25997" y2="49695"/>
                          <a14:backgroundMark x1="29346" y1="45122" x2="29027" y2="48323"/>
                          <a14:backgroundMark x1="29904" y1="46494" x2="28868" y2="45427"/>
                          <a14:backgroundMark x1="21053" y1="762" x2="27512" y2="610"/>
                          <a14:backgroundMark x1="27512" y1="610" x2="27831" y2="1067"/>
                          <a14:backgroundMark x1="19617" y1="93140" x2="27990" y2="97866"/>
                          <a14:backgroundMark x1="27990" y1="97866" x2="35805" y2="72256"/>
                          <a14:backgroundMark x1="35805" y1="72256" x2="44737" y2="75915"/>
                          <a14:backgroundMark x1="44737" y1="75915" x2="54147" y2="91616"/>
                          <a14:backgroundMark x1="54147" y1="91616" x2="64833" y2="95427"/>
                          <a14:backgroundMark x1="64833" y1="95427" x2="69458" y2="90549"/>
                          <a14:backgroundMark x1="69458" y1="90549" x2="69059" y2="98323"/>
                          <a14:backgroundMark x1="69059" y1="98323" x2="61802" y2="93445"/>
                          <a14:backgroundMark x1="61802" y1="93445" x2="53190" y2="63110"/>
                          <a14:backgroundMark x1="53190" y1="63110" x2="48006" y2="64482"/>
                          <a14:backgroundMark x1="48006" y1="64482" x2="50080" y2="84299"/>
                          <a14:backgroundMark x1="50080" y1="84299" x2="37959" y2="95274"/>
                          <a14:backgroundMark x1="37959" y1="95274" x2="35646" y2="81707"/>
                          <a14:backgroundMark x1="35646" y1="81707" x2="38756" y2="64329"/>
                          <a14:backgroundMark x1="38756" y1="64329" x2="44498" y2="77591"/>
                          <a14:backgroundMark x1="44498" y1="77591" x2="40351" y2="91616"/>
                          <a14:backgroundMark x1="40351" y1="91616" x2="38357" y2="79268"/>
                          <a14:backgroundMark x1="38357" y1="79268" x2="53828" y2="77591"/>
                          <a14:backgroundMark x1="53828" y1="77591" x2="56699" y2="87195"/>
                          <a14:backgroundMark x1="56699" y1="87195" x2="46571" y2="87348"/>
                          <a14:backgroundMark x1="56300" y1="71341" x2="59410" y2="76982"/>
                          <a14:backgroundMark x1="65231" y1="67988" x2="61324" y2="60366"/>
                          <a14:backgroundMark x1="61324" y1="60366" x2="61085" y2="41768"/>
                          <a14:backgroundMark x1="57330" y1="44391" x2="56938" y2="44665"/>
                          <a14:backgroundMark x1="61085" y1="41768" x2="60395" y2="42250"/>
                          <a14:backgroundMark x1="56938" y1="44665" x2="54147" y2="34146"/>
                          <a14:backgroundMark x1="54147" y1="34146" x2="55104" y2="22713"/>
                          <a14:backgroundMark x1="55104" y1="22713" x2="64593" y2="18445"/>
                          <a14:backgroundMark x1="64593" y1="18445" x2="65152" y2="68140"/>
                          <a14:backgroundMark x1="1116" y1="51524" x2="80" y2="53963"/>
                          <a14:backgroundMark x1="53110" y1="41921" x2="53110" y2="41921"/>
                          <a14:backgroundMark x1="53429" y1="43902" x2="53429" y2="43902"/>
                          <a14:backgroundMark x1="65550" y1="70122" x2="64195" y2="64482"/>
                          <a14:backgroundMark x1="70813" y1="85061" x2="70893" y2="9618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r="59257"/>
            <a:stretch/>
          </p:blipFill>
          <p:spPr>
            <a:xfrm>
              <a:off x="637315" y="1701671"/>
              <a:ext cx="2199375" cy="2823882"/>
            </a:xfrm>
            <a:prstGeom prst="rect">
              <a:avLst/>
            </a:prstGeom>
          </p:spPr>
        </p:pic>
      </p:grpSp>
      <p:pic>
        <p:nvPicPr>
          <p:cNvPr id="7" name="Picture 6" descr="A red and white santa hat&#10;&#10;Description automatically generated">
            <a:extLst>
              <a:ext uri="{FF2B5EF4-FFF2-40B4-BE49-F238E27FC236}">
                <a16:creationId xmlns:a16="http://schemas.microsoft.com/office/drawing/2014/main" id="{010B18DE-D1F6-8F65-3F40-A78935C62F67}"/>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904790" y="2275468"/>
            <a:ext cx="886911" cy="838033"/>
          </a:xfrm>
          <a:prstGeom prst="rect">
            <a:avLst/>
          </a:prstGeom>
        </p:spPr>
      </p:pic>
      <p:pic>
        <p:nvPicPr>
          <p:cNvPr id="8" name="Picture 7" descr="A red and white santa hat&#10;&#10;Description automatically generated">
            <a:extLst>
              <a:ext uri="{FF2B5EF4-FFF2-40B4-BE49-F238E27FC236}">
                <a16:creationId xmlns:a16="http://schemas.microsoft.com/office/drawing/2014/main" id="{6A2A1B9D-C888-54A4-BDC9-0F1F07209F8E}"/>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flipH="1">
            <a:off x="7035418" y="2187863"/>
            <a:ext cx="886911" cy="838033"/>
          </a:xfrm>
          <a:prstGeom prst="rect">
            <a:avLst/>
          </a:prstGeom>
        </p:spPr>
      </p:pic>
    </p:spTree>
    <p:extLst>
      <p:ext uri="{BB962C8B-B14F-4D97-AF65-F5344CB8AC3E}">
        <p14:creationId xmlns:p14="http://schemas.microsoft.com/office/powerpoint/2010/main" val="19648590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Tree>
    <p:extLst>
      <p:ext uri="{BB962C8B-B14F-4D97-AF65-F5344CB8AC3E}">
        <p14:creationId xmlns:p14="http://schemas.microsoft.com/office/powerpoint/2010/main" val="20014608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2" name="Rectangle 1">
            <a:extLst>
              <a:ext uri="{FF2B5EF4-FFF2-40B4-BE49-F238E27FC236}">
                <a16:creationId xmlns:a16="http://schemas.microsoft.com/office/drawing/2014/main" id="{164ACEF1-1DBB-1F26-115F-0D003F89FB8D}"/>
              </a:ext>
            </a:extLst>
          </p:cNvPr>
          <p:cNvSpPr/>
          <p:nvPr/>
        </p:nvSpPr>
        <p:spPr>
          <a:xfrm>
            <a:off x="1192161" y="1093838"/>
            <a:ext cx="1659193" cy="19541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9C02A27-E3FA-FDBF-95E1-3E7A19A6289B}"/>
              </a:ext>
            </a:extLst>
          </p:cNvPr>
          <p:cNvSpPr/>
          <p:nvPr/>
        </p:nvSpPr>
        <p:spPr>
          <a:xfrm>
            <a:off x="4535128" y="1044676"/>
            <a:ext cx="1659193" cy="19541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4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Tree>
    <p:extLst>
      <p:ext uri="{BB962C8B-B14F-4D97-AF65-F5344CB8AC3E}">
        <p14:creationId xmlns:p14="http://schemas.microsoft.com/office/powerpoint/2010/main" val="1088653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14" name="TextBox 13">
            <a:extLst>
              <a:ext uri="{FF2B5EF4-FFF2-40B4-BE49-F238E27FC236}">
                <a16:creationId xmlns:a16="http://schemas.microsoft.com/office/drawing/2014/main" id="{B3E717B2-DAFF-DEAA-81AF-7CCCB596F298}"/>
              </a:ext>
            </a:extLst>
          </p:cNvPr>
          <p:cNvSpPr txBox="1"/>
          <p:nvPr/>
        </p:nvSpPr>
        <p:spPr>
          <a:xfrm>
            <a:off x="274320" y="3302000"/>
            <a:ext cx="72745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ea typeface="Calibri Light"/>
                <a:cs typeface="Calibri Light"/>
              </a:rPr>
              <a:t>… and this was true using either objective measures of threat (i.e., pre-determined segments of the haunted house) or individually specific subjective measures of threats (i.e., fear judgments)</a:t>
            </a:r>
          </a:p>
        </p:txBody>
      </p:sp>
      <p:pic>
        <p:nvPicPr>
          <p:cNvPr id="15" name="Picture 14" descr="A graph with a line and a line&#10;&#10;Description automatically generated">
            <a:extLst>
              <a:ext uri="{FF2B5EF4-FFF2-40B4-BE49-F238E27FC236}">
                <a16:creationId xmlns:a16="http://schemas.microsoft.com/office/drawing/2014/main" id="{E91AD975-9F0E-3BCF-5CC8-2D6D05FFC059}"/>
              </a:ext>
            </a:extLst>
          </p:cNvPr>
          <p:cNvPicPr>
            <a:picLocks noChangeAspect="1"/>
          </p:cNvPicPr>
          <p:nvPr/>
        </p:nvPicPr>
        <p:blipFill>
          <a:blip r:embed="rId6"/>
          <a:stretch>
            <a:fillRect/>
          </a:stretch>
        </p:blipFill>
        <p:spPr>
          <a:xfrm>
            <a:off x="732155" y="4369435"/>
            <a:ext cx="2517140" cy="2308225"/>
          </a:xfrm>
          <a:prstGeom prst="rect">
            <a:avLst/>
          </a:prstGeom>
        </p:spPr>
      </p:pic>
      <p:pic>
        <p:nvPicPr>
          <p:cNvPr id="16" name="Picture 15">
            <a:extLst>
              <a:ext uri="{FF2B5EF4-FFF2-40B4-BE49-F238E27FC236}">
                <a16:creationId xmlns:a16="http://schemas.microsoft.com/office/drawing/2014/main" id="{F60EC872-0E68-42A7-3262-7868217DB462}"/>
              </a:ext>
            </a:extLst>
          </p:cNvPr>
          <p:cNvPicPr>
            <a:picLocks noChangeAspect="1"/>
          </p:cNvPicPr>
          <p:nvPr/>
        </p:nvPicPr>
        <p:blipFill>
          <a:blip r:embed="rId7"/>
          <a:stretch>
            <a:fillRect/>
          </a:stretch>
        </p:blipFill>
        <p:spPr>
          <a:xfrm>
            <a:off x="4085590" y="4370070"/>
            <a:ext cx="2468245" cy="2301240"/>
          </a:xfrm>
          <a:prstGeom prst="rect">
            <a:avLst/>
          </a:prstGeom>
        </p:spPr>
      </p:pic>
      <p:sp>
        <p:nvSpPr>
          <p:cNvPr id="3" name="Rectangle 2">
            <a:extLst>
              <a:ext uri="{FF2B5EF4-FFF2-40B4-BE49-F238E27FC236}">
                <a16:creationId xmlns:a16="http://schemas.microsoft.com/office/drawing/2014/main" id="{47C5AD6F-FFE6-78D9-4629-2EEC139FC47A}"/>
              </a:ext>
            </a:extLst>
          </p:cNvPr>
          <p:cNvSpPr/>
          <p:nvPr/>
        </p:nvSpPr>
        <p:spPr>
          <a:xfrm>
            <a:off x="1241322" y="4424515"/>
            <a:ext cx="1843547" cy="185583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CADC9CF-4921-2E63-B372-B2A4BCA63B3B}"/>
              </a:ext>
            </a:extLst>
          </p:cNvPr>
          <p:cNvSpPr/>
          <p:nvPr/>
        </p:nvSpPr>
        <p:spPr>
          <a:xfrm>
            <a:off x="4559708" y="4424514"/>
            <a:ext cx="1843547" cy="19295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797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pic>
        <p:nvPicPr>
          <p:cNvPr id="5" name="Picture 4" descr="A screen shot of a phone&#10;&#10;Description automatically generated">
            <a:extLst>
              <a:ext uri="{FF2B5EF4-FFF2-40B4-BE49-F238E27FC236}">
                <a16:creationId xmlns:a16="http://schemas.microsoft.com/office/drawing/2014/main" id="{323F0498-77F1-FF68-B04D-2DEA8C85DACA}"/>
              </a:ext>
            </a:extLst>
          </p:cNvPr>
          <p:cNvPicPr>
            <a:picLocks noChangeAspect="1"/>
          </p:cNvPicPr>
          <p:nvPr/>
        </p:nvPicPr>
        <p:blipFill>
          <a:blip r:embed="rId3"/>
          <a:stretch>
            <a:fillRect/>
          </a:stretch>
        </p:blipFill>
        <p:spPr>
          <a:xfrm>
            <a:off x="8046720" y="1898211"/>
            <a:ext cx="3444240" cy="4453499"/>
          </a:xfrm>
          <a:prstGeom prst="rect">
            <a:avLst/>
          </a:prstGeom>
        </p:spPr>
      </p:pic>
      <p:sp>
        <p:nvSpPr>
          <p:cNvPr id="7" name="Google Shape;909;p91">
            <a:extLst>
              <a:ext uri="{FF2B5EF4-FFF2-40B4-BE49-F238E27FC236}">
                <a16:creationId xmlns:a16="http://schemas.microsoft.com/office/drawing/2014/main" id="{2134B317-F784-9C52-62E3-A5DE7F3304AB}"/>
              </a:ext>
            </a:extLst>
          </p:cNvPr>
          <p:cNvSpPr txBox="1"/>
          <p:nvPr/>
        </p:nvSpPr>
        <p:spPr>
          <a:xfrm>
            <a:off x="7996092" y="378787"/>
            <a:ext cx="3440113" cy="1323439"/>
          </a:xfrm>
          <a:prstGeom prst="rect">
            <a:avLst/>
          </a:prstGeom>
          <a:noFill/>
          <a:ln>
            <a:noFill/>
          </a:ln>
        </p:spPr>
        <p:txBody>
          <a:bodyPr spcFirstLastPara="1" wrap="square" lIns="91433" tIns="45700" rIns="91433" bIns="45700" anchor="t" anchorCtr="0">
            <a:noAutofit/>
          </a:bodyPr>
          <a:lstStyle/>
          <a:p>
            <a:r>
              <a:rPr lang="en" sz="2000" b="1" u="sng">
                <a:solidFill>
                  <a:srgbClr val="1F3864"/>
                </a:solidFill>
                <a:latin typeface="Calibri"/>
                <a:ea typeface="Calibri"/>
                <a:cs typeface="Calibri"/>
                <a:sym typeface="Calibri"/>
              </a:rPr>
              <a:t>Forward Transition</a:t>
            </a:r>
            <a:endParaRPr sz="2000" b="1" u="sng">
              <a:solidFill>
                <a:schemeClr val="dk1"/>
              </a:solidFill>
              <a:latin typeface="Calibri"/>
              <a:ea typeface="Calibri"/>
              <a:cs typeface="Calibri"/>
              <a:sym typeface="Calibri"/>
            </a:endParaRPr>
          </a:p>
          <a:p>
            <a:r>
              <a:rPr lang="en" sz="2000">
                <a:solidFill>
                  <a:schemeClr val="dk1"/>
                </a:solidFill>
                <a:latin typeface="Calibri"/>
                <a:ea typeface="Calibri"/>
                <a:cs typeface="Calibri"/>
                <a:sym typeface="Calibri"/>
              </a:rPr>
              <a:t>Proportion of events recalled </a:t>
            </a:r>
            <a:r>
              <a:rPr lang="en" sz="2000" i="1">
                <a:solidFill>
                  <a:schemeClr val="dk1"/>
                </a:solidFill>
                <a:latin typeface="Calibri"/>
                <a:ea typeface="Calibri"/>
                <a:cs typeface="Calibri"/>
                <a:sym typeface="Calibri"/>
              </a:rPr>
              <a:t>backwards or forwards </a:t>
            </a:r>
            <a:r>
              <a:rPr lang="en" sz="2000">
                <a:solidFill>
                  <a:schemeClr val="dk1"/>
                </a:solidFill>
                <a:latin typeface="Calibri"/>
                <a:ea typeface="Calibri"/>
                <a:cs typeface="Calibri"/>
                <a:sym typeface="Calibri"/>
              </a:rPr>
              <a:t>from last event in memory</a:t>
            </a:r>
            <a:endParaRPr sz="1467"/>
          </a:p>
        </p:txBody>
      </p:sp>
      <p:pic>
        <p:nvPicPr>
          <p:cNvPr id="9" name="Picture 8" descr="A graph with blue dots&#10;&#10;Description automatically generated">
            <a:extLst>
              <a:ext uri="{FF2B5EF4-FFF2-40B4-BE49-F238E27FC236}">
                <a16:creationId xmlns:a16="http://schemas.microsoft.com/office/drawing/2014/main" id="{6DB08E97-92A8-D332-2C40-91B720A3872A}"/>
              </a:ext>
            </a:extLst>
          </p:cNvPr>
          <p:cNvPicPr>
            <a:picLocks noChangeAspect="1"/>
          </p:cNvPicPr>
          <p:nvPr/>
        </p:nvPicPr>
        <p:blipFill>
          <a:blip r:embed="rId4"/>
          <a:stretch>
            <a:fillRect/>
          </a:stretch>
        </p:blipFill>
        <p:spPr>
          <a:xfrm>
            <a:off x="630555" y="965835"/>
            <a:ext cx="2722245" cy="2306320"/>
          </a:xfrm>
          <a:prstGeom prst="rect">
            <a:avLst/>
          </a:prstGeom>
        </p:spPr>
      </p:pic>
      <p:pic>
        <p:nvPicPr>
          <p:cNvPr id="10" name="Picture 9" descr="A graph with blue dots and a black line&#10;&#10;Description automatically generated">
            <a:extLst>
              <a:ext uri="{FF2B5EF4-FFF2-40B4-BE49-F238E27FC236}">
                <a16:creationId xmlns:a16="http://schemas.microsoft.com/office/drawing/2014/main" id="{C075A487-D62D-657C-513B-9DD23023CEC7}"/>
              </a:ext>
            </a:extLst>
          </p:cNvPr>
          <p:cNvPicPr>
            <a:picLocks noChangeAspect="1"/>
          </p:cNvPicPr>
          <p:nvPr/>
        </p:nvPicPr>
        <p:blipFill>
          <a:blip r:embed="rId5"/>
          <a:stretch>
            <a:fillRect/>
          </a:stretch>
        </p:blipFill>
        <p:spPr>
          <a:xfrm>
            <a:off x="3912870" y="966470"/>
            <a:ext cx="2812415" cy="2306320"/>
          </a:xfrm>
          <a:prstGeom prst="rect">
            <a:avLst/>
          </a:prstGeom>
        </p:spPr>
      </p:pic>
      <p:sp>
        <p:nvSpPr>
          <p:cNvPr id="11" name="TextBox 10">
            <a:extLst>
              <a:ext uri="{FF2B5EF4-FFF2-40B4-BE49-F238E27FC236}">
                <a16:creationId xmlns:a16="http://schemas.microsoft.com/office/drawing/2014/main" id="{936C6A0A-BC32-03BE-F900-7C1323D398CC}"/>
              </a:ext>
            </a:extLst>
          </p:cNvPr>
          <p:cNvSpPr txBox="1"/>
          <p:nvPr/>
        </p:nvSpPr>
        <p:spPr>
          <a:xfrm>
            <a:off x="274320" y="233680"/>
            <a:ext cx="72339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rPr>
              <a:t>Threat improved temporal order memory (forward transitions in recall and recency discrimination judgments) ...</a:t>
            </a:r>
            <a:endParaRPr lang="en-US" dirty="0"/>
          </a:p>
        </p:txBody>
      </p:sp>
      <p:sp>
        <p:nvSpPr>
          <p:cNvPr id="14" name="TextBox 13">
            <a:extLst>
              <a:ext uri="{FF2B5EF4-FFF2-40B4-BE49-F238E27FC236}">
                <a16:creationId xmlns:a16="http://schemas.microsoft.com/office/drawing/2014/main" id="{B3E717B2-DAFF-DEAA-81AF-7CCCB596F298}"/>
              </a:ext>
            </a:extLst>
          </p:cNvPr>
          <p:cNvSpPr txBox="1"/>
          <p:nvPr/>
        </p:nvSpPr>
        <p:spPr>
          <a:xfrm>
            <a:off x="274320" y="3302000"/>
            <a:ext cx="72745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Light"/>
                <a:ea typeface="Calibri Light"/>
                <a:cs typeface="Calibri Light"/>
              </a:rPr>
              <a:t>… and this was true using either objective measures of threat (i.e., pre-determined segments of the haunted house) or individually specific subjective measures of threats (i.e., fear judgments)</a:t>
            </a:r>
          </a:p>
        </p:txBody>
      </p:sp>
      <p:pic>
        <p:nvPicPr>
          <p:cNvPr id="15" name="Picture 14" descr="A graph with a line and a line&#10;&#10;Description automatically generated">
            <a:extLst>
              <a:ext uri="{FF2B5EF4-FFF2-40B4-BE49-F238E27FC236}">
                <a16:creationId xmlns:a16="http://schemas.microsoft.com/office/drawing/2014/main" id="{E91AD975-9F0E-3BCF-5CC8-2D6D05FFC059}"/>
              </a:ext>
            </a:extLst>
          </p:cNvPr>
          <p:cNvPicPr>
            <a:picLocks noChangeAspect="1"/>
          </p:cNvPicPr>
          <p:nvPr/>
        </p:nvPicPr>
        <p:blipFill>
          <a:blip r:embed="rId6"/>
          <a:stretch>
            <a:fillRect/>
          </a:stretch>
        </p:blipFill>
        <p:spPr>
          <a:xfrm>
            <a:off x="732155" y="4369435"/>
            <a:ext cx="2517140" cy="2308225"/>
          </a:xfrm>
          <a:prstGeom prst="rect">
            <a:avLst/>
          </a:prstGeom>
        </p:spPr>
      </p:pic>
      <p:pic>
        <p:nvPicPr>
          <p:cNvPr id="16" name="Picture 15">
            <a:extLst>
              <a:ext uri="{FF2B5EF4-FFF2-40B4-BE49-F238E27FC236}">
                <a16:creationId xmlns:a16="http://schemas.microsoft.com/office/drawing/2014/main" id="{F60EC872-0E68-42A7-3262-7868217DB462}"/>
              </a:ext>
            </a:extLst>
          </p:cNvPr>
          <p:cNvPicPr>
            <a:picLocks noChangeAspect="1"/>
          </p:cNvPicPr>
          <p:nvPr/>
        </p:nvPicPr>
        <p:blipFill>
          <a:blip r:embed="rId7"/>
          <a:stretch>
            <a:fillRect/>
          </a:stretch>
        </p:blipFill>
        <p:spPr>
          <a:xfrm>
            <a:off x="4085590" y="4370070"/>
            <a:ext cx="2468245" cy="2301240"/>
          </a:xfrm>
          <a:prstGeom prst="rect">
            <a:avLst/>
          </a:prstGeom>
        </p:spPr>
      </p:pic>
    </p:spTree>
    <p:extLst>
      <p:ext uri="{BB962C8B-B14F-4D97-AF65-F5344CB8AC3E}">
        <p14:creationId xmlns:p14="http://schemas.microsoft.com/office/powerpoint/2010/main" val="4578976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EEDFF-8807-C7D5-AAEE-4B42B36C632C}"/>
              </a:ext>
            </a:extLst>
          </p:cNvPr>
          <p:cNvSpPr txBox="1"/>
          <p:nvPr/>
        </p:nvSpPr>
        <p:spPr>
          <a:xfrm>
            <a:off x="2493571" y="406065"/>
            <a:ext cx="7204857" cy="584775"/>
          </a:xfrm>
          <a:prstGeom prst="rect">
            <a:avLst/>
          </a:prstGeom>
          <a:noFill/>
        </p:spPr>
        <p:txBody>
          <a:bodyPr wrap="none" rtlCol="0">
            <a:spAutoFit/>
          </a:bodyPr>
          <a:lstStyle/>
          <a:p>
            <a:pPr algn="ctr"/>
            <a:r>
              <a:rPr lang="en-US" sz="3200" b="1"/>
              <a:t>What did this project teach us happens …</a:t>
            </a:r>
          </a:p>
        </p:txBody>
      </p:sp>
      <p:sp>
        <p:nvSpPr>
          <p:cNvPr id="3" name="TextBox 2">
            <a:extLst>
              <a:ext uri="{FF2B5EF4-FFF2-40B4-BE49-F238E27FC236}">
                <a16:creationId xmlns:a16="http://schemas.microsoft.com/office/drawing/2014/main" id="{DAC52892-E71D-8D03-C7D5-6B63993C3BF2}"/>
              </a:ext>
            </a:extLst>
          </p:cNvPr>
          <p:cNvSpPr txBox="1"/>
          <p:nvPr/>
        </p:nvSpPr>
        <p:spPr>
          <a:xfrm>
            <a:off x="1597020" y="1387065"/>
            <a:ext cx="2630464" cy="584775"/>
          </a:xfrm>
          <a:prstGeom prst="rect">
            <a:avLst/>
          </a:prstGeom>
          <a:noFill/>
        </p:spPr>
        <p:txBody>
          <a:bodyPr wrap="none" rtlCol="0">
            <a:spAutoFit/>
          </a:bodyPr>
          <a:lstStyle/>
          <a:p>
            <a:pPr algn="ctr"/>
            <a:r>
              <a:rPr lang="en-US" sz="3200"/>
              <a:t>During threats</a:t>
            </a:r>
          </a:p>
        </p:txBody>
      </p:sp>
      <p:sp>
        <p:nvSpPr>
          <p:cNvPr id="4" name="TextBox 3">
            <a:extLst>
              <a:ext uri="{FF2B5EF4-FFF2-40B4-BE49-F238E27FC236}">
                <a16:creationId xmlns:a16="http://schemas.microsoft.com/office/drawing/2014/main" id="{CF939DF0-C6B8-C546-CB61-6D6324755F2E}"/>
              </a:ext>
            </a:extLst>
          </p:cNvPr>
          <p:cNvSpPr txBox="1"/>
          <p:nvPr/>
        </p:nvSpPr>
        <p:spPr>
          <a:xfrm>
            <a:off x="8070693" y="1380759"/>
            <a:ext cx="2360967" cy="584775"/>
          </a:xfrm>
          <a:prstGeom prst="rect">
            <a:avLst/>
          </a:prstGeom>
          <a:noFill/>
        </p:spPr>
        <p:txBody>
          <a:bodyPr wrap="none" rtlCol="0">
            <a:spAutoFit/>
          </a:bodyPr>
          <a:lstStyle/>
          <a:p>
            <a:r>
              <a:rPr lang="en-US" sz="3200" b="1">
                <a:solidFill>
                  <a:srgbClr val="7030A0"/>
                </a:solidFill>
              </a:rPr>
              <a:t>After threats</a:t>
            </a:r>
          </a:p>
        </p:txBody>
      </p:sp>
      <p:pic>
        <p:nvPicPr>
          <p:cNvPr id="8" name="Picture 7" descr="A person sitting on a couch with a blanket&#10;&#10;Description automatically generated">
            <a:extLst>
              <a:ext uri="{FF2B5EF4-FFF2-40B4-BE49-F238E27FC236}">
                <a16:creationId xmlns:a16="http://schemas.microsoft.com/office/drawing/2014/main" id="{08179840-8317-9D41-7DA9-4C715D5374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0" b="97375" l="7429" r="99357">
                        <a14:foregroundMark x1="13214" y1="83625" x2="56714" y2="95750"/>
                        <a14:foregroundMark x1="56714" y1="95750" x2="41643" y2="87500"/>
                        <a14:foregroundMark x1="41643" y1="87500" x2="38714" y2="81875"/>
                        <a14:foregroundMark x1="38714" y1="81875" x2="41071" y2="65750"/>
                        <a14:foregroundMark x1="41071" y1="65750" x2="46929" y2="54750"/>
                        <a14:foregroundMark x1="46929" y1="54750" x2="69000" y2="49000"/>
                        <a14:foregroundMark x1="69000" y1="49000" x2="69714" y2="40750"/>
                        <a14:foregroundMark x1="69714" y1="40750" x2="72429" y2="30875"/>
                        <a14:foregroundMark x1="72429" y1="30875" x2="73500" y2="18375"/>
                        <a14:foregroundMark x1="73500" y1="18375" x2="76929" y2="13250"/>
                        <a14:foregroundMark x1="76929" y1="13250" x2="82357" y2="12375"/>
                        <a14:foregroundMark x1="82357" y1="12375" x2="85786" y2="6375"/>
                        <a14:foregroundMark x1="85786" y1="6375" x2="90929" y2="5250"/>
                        <a14:foregroundMark x1="90929" y1="5250" x2="88714" y2="16000"/>
                        <a14:foregroundMark x1="88714" y1="16000" x2="89643" y2="31250"/>
                        <a14:foregroundMark x1="89643" y1="31250" x2="87286" y2="43875"/>
                        <a14:foregroundMark x1="87286" y1="43875" x2="92357" y2="46375"/>
                        <a14:foregroundMark x1="92348" y1="46360" x2="96071" y2="52500"/>
                        <a14:foregroundMark x1="92357" y1="46375" x2="92342" y2="46351"/>
                        <a14:foregroundMark x1="96071" y1="52500" x2="98429" y2="77750"/>
                        <a14:foregroundMark x1="98429" y1="77750" x2="98071" y2="89625"/>
                        <a14:foregroundMark x1="98071" y1="89625" x2="86214" y2="97875"/>
                        <a14:foregroundMark x1="86214" y1="97875" x2="10286" y2="96125"/>
                        <a14:foregroundMark x1="10286" y1="96125" x2="7429" y2="88500"/>
                        <a14:foregroundMark x1="7429" y1="88500" x2="13571" y2="81625"/>
                        <a14:foregroundMark x1="13571" y1="81625" x2="31214" y2="85750"/>
                        <a14:foregroundMark x1="31214" y1="85750" x2="36714" y2="85125"/>
                        <a14:foregroundMark x1="36714" y1="85125" x2="40786" y2="62375"/>
                        <a14:foregroundMark x1="40786" y1="62375" x2="44929" y2="54250"/>
                        <a14:foregroundMark x1="44929" y1="54250" x2="58000" y2="47625"/>
                        <a14:foregroundMark x1="58000" y1="47625" x2="61143" y2="47125"/>
                        <a14:foregroundMark x1="63214" y1="60375" x2="88143" y2="73875"/>
                        <a14:foregroundMark x1="88143" y1="73875" x2="96000" y2="67750"/>
                        <a14:foregroundMark x1="96000" y1="67750" x2="96357" y2="56375"/>
                        <a14:foregroundMark x1="96357" y1="56375" x2="93714" y2="53000"/>
                        <a14:foregroundMark x1="89500" y1="5375" x2="89571" y2="2750"/>
                        <a14:foregroundMark x1="94071" y1="54750" x2="98429" y2="61750"/>
                        <a14:foregroundMark x1="98429" y1="61750" x2="99571" y2="80625"/>
                        <a14:foregroundMark x1="99571" y1="80625" x2="96643" y2="98000"/>
                        <a14:foregroundMark x1="96643" y1="98000" x2="82786" y2="94500"/>
                        <a14:foregroundMark x1="82786" y1="94500" x2="71929" y2="74500"/>
                        <a14:foregroundMark x1="71929" y1="74500" x2="56286" y2="95500"/>
                        <a14:foregroundMark x1="56286" y1="95500" x2="10429" y2="97000"/>
                        <a14:foregroundMark x1="10429" y1="97000" x2="9929" y2="88500"/>
                        <a14:foregroundMark x1="9929" y1="88500" x2="42857" y2="97250"/>
                        <a14:foregroundMark x1="42857" y1="97250" x2="64286" y2="95125"/>
                        <a14:foregroundMark x1="64286" y1="95125" x2="70429" y2="85750"/>
                        <a14:foregroundMark x1="70429" y1="85750" x2="72714" y2="63250"/>
                        <a14:foregroundMark x1="95000" y1="84625" x2="99071" y2="95000"/>
                        <a14:foregroundMark x1="99071" y1="95000" x2="99357" y2="97375"/>
                        <a14:foregroundMark x1="73714" y1="52750" x2="63429" y2="59125"/>
                        <a14:foregroundMark x1="63429" y1="59125" x2="48786" y2="82250"/>
                        <a14:foregroundMark x1="48786" y1="82250" x2="47286" y2="70750"/>
                        <a14:foregroundMark x1="47286" y1="70750" x2="52143" y2="62375"/>
                        <a14:foregroundMark x1="52143" y1="62375" x2="58571" y2="57750"/>
                        <a14:foregroundMark x1="58571" y1="57750" x2="61929" y2="51875"/>
                        <a14:foregroundMark x1="61929" y1="51875" x2="62429" y2="46625"/>
                        <a14:foregroundMark x1="11571" y1="22000" x2="12286" y2="78250"/>
                        <a14:foregroundMark x1="10929" y1="19750" x2="11929" y2="20375"/>
                        <a14:foregroundMark x1="10286" y1="18875" x2="10286" y2="18875"/>
                        <a14:foregroundMark x1="53071" y1="19750" x2="31429" y2="81375"/>
                        <a14:foregroundMark x1="54214" y1="19750" x2="53214" y2="43750"/>
                        <a14:foregroundMark x1="61786" y1="44250" x2="61786" y2="44250"/>
                        <a14:backgroundMark x1="98071" y1="4750" x2="98857" y2="14500"/>
                        <a14:backgroundMark x1="98857" y1="14500" x2="95429" y2="39875"/>
                        <a14:backgroundMark x1="95429" y1="39875" x2="98500" y2="47500"/>
                        <a14:backgroundMark x1="98500" y1="47500" x2="92714" y2="44375"/>
                        <a14:backgroundMark x1="92714" y1="44375" x2="93214" y2="25625"/>
                        <a14:backgroundMark x1="93214" y1="25625" x2="98000" y2="16750"/>
                        <a14:backgroundMark x1="98000" y1="16750" x2="95429" y2="5750"/>
                        <a14:backgroundMark x1="95429" y1="5750" x2="93929" y2="3125"/>
                        <a14:backgroundMark x1="87143" y1="1125" x2="87143" y2="1125"/>
                        <a14:backgroundMark x1="88214" y1="875" x2="88214" y2="875"/>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5429" y="3316514"/>
            <a:ext cx="6197600" cy="3541486"/>
          </a:xfrm>
          <a:prstGeom prst="rect">
            <a:avLst/>
          </a:prstGeom>
        </p:spPr>
      </p:pic>
      <p:sp>
        <p:nvSpPr>
          <p:cNvPr id="9" name="TextBox 8">
            <a:extLst>
              <a:ext uri="{FF2B5EF4-FFF2-40B4-BE49-F238E27FC236}">
                <a16:creationId xmlns:a16="http://schemas.microsoft.com/office/drawing/2014/main" id="{2016CC84-2217-EDF4-3B9B-6871D5E73D68}"/>
              </a:ext>
            </a:extLst>
          </p:cNvPr>
          <p:cNvSpPr txBox="1"/>
          <p:nvPr/>
        </p:nvSpPr>
        <p:spPr>
          <a:xfrm>
            <a:off x="771395" y="1978418"/>
            <a:ext cx="4281714" cy="646331"/>
          </a:xfrm>
          <a:prstGeom prst="rect">
            <a:avLst/>
          </a:prstGeom>
          <a:noFill/>
        </p:spPr>
        <p:txBody>
          <a:bodyPr wrap="square" rtlCol="0">
            <a:spAutoFit/>
          </a:bodyPr>
          <a:lstStyle/>
          <a:p>
            <a:pPr algn="ctr"/>
            <a:r>
              <a:rPr lang="en-US" b="1"/>
              <a:t>Emotion regulation</a:t>
            </a:r>
            <a:r>
              <a:rPr lang="en-US"/>
              <a:t> is complex and colored by environmental affordances</a:t>
            </a:r>
          </a:p>
        </p:txBody>
      </p:sp>
      <p:sp>
        <p:nvSpPr>
          <p:cNvPr id="10" name="TextBox 9">
            <a:extLst>
              <a:ext uri="{FF2B5EF4-FFF2-40B4-BE49-F238E27FC236}">
                <a16:creationId xmlns:a16="http://schemas.microsoft.com/office/drawing/2014/main" id="{44B24000-8E70-7752-DAF7-108DC83311A2}"/>
              </a:ext>
            </a:extLst>
          </p:cNvPr>
          <p:cNvSpPr txBox="1"/>
          <p:nvPr/>
        </p:nvSpPr>
        <p:spPr>
          <a:xfrm>
            <a:off x="7082972" y="1974993"/>
            <a:ext cx="4281714" cy="646331"/>
          </a:xfrm>
          <a:prstGeom prst="rect">
            <a:avLst/>
          </a:prstGeom>
          <a:noFill/>
        </p:spPr>
        <p:txBody>
          <a:bodyPr wrap="square" rtlCol="0">
            <a:spAutoFit/>
          </a:bodyPr>
          <a:lstStyle/>
          <a:p>
            <a:pPr algn="ctr"/>
            <a:r>
              <a:rPr lang="en-US" b="1">
                <a:solidFill>
                  <a:srgbClr val="7030A0"/>
                </a:solidFill>
              </a:rPr>
              <a:t>Memory</a:t>
            </a:r>
            <a:r>
              <a:rPr lang="en-US">
                <a:solidFill>
                  <a:srgbClr val="7030A0"/>
                </a:solidFill>
              </a:rPr>
              <a:t> </a:t>
            </a:r>
            <a:r>
              <a:rPr lang="en-US" b="1">
                <a:solidFill>
                  <a:srgbClr val="7030A0"/>
                </a:solidFill>
              </a:rPr>
              <a:t>accuracy</a:t>
            </a:r>
            <a:r>
              <a:rPr lang="en-US">
                <a:solidFill>
                  <a:srgbClr val="7030A0"/>
                </a:solidFill>
              </a:rPr>
              <a:t> improves for some things and worsens for others</a:t>
            </a:r>
            <a:endParaRPr lang="en-US" b="1">
              <a:solidFill>
                <a:srgbClr val="7030A0"/>
              </a:solidFill>
            </a:endParaRPr>
          </a:p>
        </p:txBody>
      </p:sp>
      <p:sp>
        <p:nvSpPr>
          <p:cNvPr id="5" name="Rectangle 4">
            <a:extLst>
              <a:ext uri="{FF2B5EF4-FFF2-40B4-BE49-F238E27FC236}">
                <a16:creationId xmlns:a16="http://schemas.microsoft.com/office/drawing/2014/main" id="{655F35FC-ED8F-BDBC-9704-6DC402F7303D}"/>
              </a:ext>
            </a:extLst>
          </p:cNvPr>
          <p:cNvSpPr/>
          <p:nvPr/>
        </p:nvSpPr>
        <p:spPr>
          <a:xfrm>
            <a:off x="7071799" y="1380759"/>
            <a:ext cx="4337634" cy="1367338"/>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3019A2F-4AAF-E2ED-D83F-54DC189D2AAD}"/>
              </a:ext>
            </a:extLst>
          </p:cNvPr>
          <p:cNvSpPr txBox="1"/>
          <p:nvPr/>
        </p:nvSpPr>
        <p:spPr>
          <a:xfrm>
            <a:off x="6502400" y="3149600"/>
            <a:ext cx="5445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Memory for temporal order and item-temporal order context actually seems to improve under threat</a:t>
            </a:r>
            <a:br>
              <a:rPr lang="en-US" dirty="0"/>
            </a:b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04528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ea typeface="Calibri"/>
              <a:cs typeface="Calibri"/>
            </a:endParaRPr>
          </a:p>
        </p:txBody>
      </p:sp>
    </p:spTree>
    <p:extLst>
      <p:ext uri="{BB962C8B-B14F-4D97-AF65-F5344CB8AC3E}">
        <p14:creationId xmlns:p14="http://schemas.microsoft.com/office/powerpoint/2010/main" val="4976089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endParaRPr lang="en-US" dirty="0">
              <a:ea typeface="Calibri"/>
              <a:cs typeface="Calibri"/>
            </a:endParaRPr>
          </a:p>
        </p:txBody>
      </p:sp>
    </p:spTree>
    <p:extLst>
      <p:ext uri="{BB962C8B-B14F-4D97-AF65-F5344CB8AC3E}">
        <p14:creationId xmlns:p14="http://schemas.microsoft.com/office/powerpoint/2010/main" val="201321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r>
              <a:rPr lang="en-US" dirty="0"/>
              <a:t>Individuals report decreased intensity when applying discrete emotion labels to affective images relative to when the images are viewed without being labeled.</a:t>
            </a:r>
            <a:endParaRPr lang="en-US" dirty="0">
              <a:ea typeface="Calibri"/>
              <a:cs typeface="Calibri"/>
            </a:endParaRPr>
          </a:p>
        </p:txBody>
      </p:sp>
    </p:spTree>
    <p:extLst>
      <p:ext uri="{BB962C8B-B14F-4D97-AF65-F5344CB8AC3E}">
        <p14:creationId xmlns:p14="http://schemas.microsoft.com/office/powerpoint/2010/main" val="36765539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7E1FF"/>
        </a:solidFill>
        <a:effectLst/>
      </p:bgPr>
    </p:bg>
    <p:spTree>
      <p:nvGrpSpPr>
        <p:cNvPr id="1" name="Shape 950"/>
        <p:cNvGrpSpPr/>
        <p:nvPr/>
      </p:nvGrpSpPr>
      <p:grpSpPr>
        <a:xfrm>
          <a:off x="0" y="0"/>
          <a:ext cx="0" cy="0"/>
          <a:chOff x="0" y="0"/>
          <a:chExt cx="0" cy="0"/>
        </a:xfrm>
      </p:grpSpPr>
      <p:sp>
        <p:nvSpPr>
          <p:cNvPr id="12" name="Google Shape;952;p93">
            <a:extLst>
              <a:ext uri="{FF2B5EF4-FFF2-40B4-BE49-F238E27FC236}">
                <a16:creationId xmlns:a16="http://schemas.microsoft.com/office/drawing/2014/main" id="{CA6494DF-8EE3-BA37-E056-72CDDD44AD52}"/>
              </a:ext>
            </a:extLst>
          </p:cNvPr>
          <p:cNvSpPr txBox="1">
            <a:spLocks/>
          </p:cNvSpPr>
          <p:nvPr/>
        </p:nvSpPr>
        <p:spPr>
          <a:xfrm>
            <a:off x="1172546" y="401134"/>
            <a:ext cx="5776599" cy="1325563"/>
          </a:xfrm>
          <a:prstGeom prst="rect">
            <a:avLst/>
          </a:prstGeom>
          <a:noFill/>
          <a:ln>
            <a:noFill/>
          </a:ln>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2400"/>
            </a:pPr>
            <a:r>
              <a:rPr lang="en" sz="3200" b="1" dirty="0">
                <a:ea typeface="Calibri Light"/>
                <a:cs typeface="Calibri Light"/>
              </a:rPr>
              <a:t>Emotional Memory Under Threat</a:t>
            </a:r>
          </a:p>
        </p:txBody>
      </p:sp>
      <p:sp>
        <p:nvSpPr>
          <p:cNvPr id="13" name="TextBox 12">
            <a:extLst>
              <a:ext uri="{FF2B5EF4-FFF2-40B4-BE49-F238E27FC236}">
                <a16:creationId xmlns:a16="http://schemas.microsoft.com/office/drawing/2014/main" id="{48EA626A-7418-71AB-1728-937521D63BDA}"/>
              </a:ext>
            </a:extLst>
          </p:cNvPr>
          <p:cNvSpPr txBox="1"/>
          <p:nvPr/>
        </p:nvSpPr>
        <p:spPr>
          <a:xfrm>
            <a:off x="1086464" y="1799303"/>
            <a:ext cx="585265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Stimuli with emotional meaning tend to be remembered more often, and more accurately, than neutral stimuli </a:t>
            </a:r>
            <a:br>
              <a:rPr lang="en-US" dirty="0"/>
            </a:br>
            <a:endParaRPr lang="en-US" dirty="0">
              <a:ea typeface="Calibri"/>
              <a:cs typeface="Calibri"/>
            </a:endParaRPr>
          </a:p>
          <a:p>
            <a:pPr marL="285750" indent="-285750">
              <a:buFont typeface="Arial"/>
              <a:buChar char="•"/>
            </a:pPr>
            <a:r>
              <a:rPr lang="en-US" dirty="0"/>
              <a:t>Elevated heart rate has been linked to enhanced autobiographical memory and increased recall accuracy for emotion-eliciting stimuli </a:t>
            </a:r>
            <a:br>
              <a:rPr lang="en-US" dirty="0"/>
            </a:br>
            <a:endParaRPr lang="en-US" dirty="0"/>
          </a:p>
          <a:p>
            <a:pPr marL="285750" indent="-285750">
              <a:buFont typeface="Arial"/>
              <a:buChar char="•"/>
            </a:pPr>
            <a:r>
              <a:rPr lang="en-US" dirty="0"/>
              <a:t>High levels of Norepinephrine – a primary neurotransmitter produced during stress – are associated with enhanced memory for emotional stimuli.</a:t>
            </a:r>
          </a:p>
          <a:p>
            <a:pPr marL="285750" indent="-285750">
              <a:buFont typeface="Arial"/>
              <a:buChar char="•"/>
            </a:pPr>
            <a:endParaRPr lang="en-US" dirty="0"/>
          </a:p>
          <a:p>
            <a:pPr marL="285750" indent="-285750">
              <a:buFont typeface="Arial"/>
              <a:buChar char="•"/>
            </a:pPr>
            <a:r>
              <a:rPr lang="en-US" dirty="0"/>
              <a:t>Individuals report decreased intensity when applying discrete emotion labels to affective images relative to when the images are viewed without being labeled.</a:t>
            </a:r>
            <a:endParaRPr lang="en-US" dirty="0">
              <a:ea typeface="Calibri"/>
              <a:cs typeface="Calibri"/>
            </a:endParaRPr>
          </a:p>
        </p:txBody>
      </p:sp>
      <p:pic>
        <p:nvPicPr>
          <p:cNvPr id="18" name="Picture 17" descr="PBS graduate student Joanne Stasiak to give a conference highlight talk |  Psychological &amp; Brain Sciences | UCSB">
            <a:extLst>
              <a:ext uri="{FF2B5EF4-FFF2-40B4-BE49-F238E27FC236}">
                <a16:creationId xmlns:a16="http://schemas.microsoft.com/office/drawing/2014/main" id="{213C6F15-3FB6-FD40-A67B-52AB1589D70E}"/>
              </a:ext>
            </a:extLst>
          </p:cNvPr>
          <p:cNvPicPr>
            <a:picLocks noChangeAspect="1"/>
          </p:cNvPicPr>
          <p:nvPr/>
        </p:nvPicPr>
        <p:blipFill>
          <a:blip r:embed="rId3"/>
          <a:stretch>
            <a:fillRect/>
          </a:stretch>
        </p:blipFill>
        <p:spPr>
          <a:xfrm>
            <a:off x="7650111" y="725897"/>
            <a:ext cx="3835809" cy="5098947"/>
          </a:xfrm>
          <a:prstGeom prst="rect">
            <a:avLst/>
          </a:prstGeom>
        </p:spPr>
      </p:pic>
    </p:spTree>
    <p:extLst>
      <p:ext uri="{BB962C8B-B14F-4D97-AF65-F5344CB8AC3E}">
        <p14:creationId xmlns:p14="http://schemas.microsoft.com/office/powerpoint/2010/main" val="24198897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F4F364230FDE40866A7645F1D40DA6" ma:contentTypeVersion="15" ma:contentTypeDescription="Create a new document." ma:contentTypeScope="" ma:versionID="5d5d2d44a6e466a5276c1d0af32e368d">
  <xsd:schema xmlns:xsd="http://www.w3.org/2001/XMLSchema" xmlns:xs="http://www.w3.org/2001/XMLSchema" xmlns:p="http://schemas.microsoft.com/office/2006/metadata/properties" xmlns:ns3="8dd5b7cb-4fd9-4417-8303-5ed4863aadae" xmlns:ns4="b6ee57d5-0dcc-4325-a065-1fb3f73dada0" targetNamespace="http://schemas.microsoft.com/office/2006/metadata/properties" ma:root="true" ma:fieldsID="c5352c4279b6bbaf8e911314852749a7" ns3:_="" ns4:_="">
    <xsd:import namespace="8dd5b7cb-4fd9-4417-8303-5ed4863aadae"/>
    <xsd:import namespace="b6ee57d5-0dcc-4325-a065-1fb3f73dada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d5b7cb-4fd9-4417-8303-5ed4863aad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ee57d5-0dcc-4325-a065-1fb3f73dada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CD1A098-AE1B-4696-8313-126CEF3E5FC0}">
  <ds:schemaRefs>
    <ds:schemaRef ds:uri="http://schemas.microsoft.com/sharepoint/v3/contenttype/forms"/>
  </ds:schemaRefs>
</ds:datastoreItem>
</file>

<file path=customXml/itemProps2.xml><?xml version="1.0" encoding="utf-8"?>
<ds:datastoreItem xmlns:ds="http://schemas.openxmlformats.org/officeDocument/2006/customXml" ds:itemID="{E5A85DFA-917E-4F50-959E-082D0D2A701D}">
  <ds:schemaRefs>
    <ds:schemaRef ds:uri="8dd5b7cb-4fd9-4417-8303-5ed4863aadae"/>
    <ds:schemaRef ds:uri="b6ee57d5-0dcc-4325-a065-1fb3f73dada0"/>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EC752F-0CDF-4A21-BC4E-BB51AB8A3EA9}">
  <ds:schemaRefs>
    <ds:schemaRef ds:uri="b6ee57d5-0dcc-4325-a065-1fb3f73dada0"/>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8dd5b7cb-4fd9-4417-8303-5ed4863aada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1387</TotalTime>
  <Words>6634</Words>
  <Application>Microsoft Office PowerPoint</Application>
  <PresentationFormat>Widescreen</PresentationFormat>
  <Paragraphs>1309</Paragraphs>
  <Slides>104</Slides>
  <Notes>99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104</vt:i4>
      </vt:variant>
    </vt:vector>
  </HeadingPairs>
  <TitlesOfParts>
    <vt:vector size="110" baseType="lpstr">
      <vt:lpstr>Arial</vt:lpstr>
      <vt:lpstr>Calibri</vt:lpstr>
      <vt:lpstr>Calibri Light</vt:lpstr>
      <vt:lpstr>Georgia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Sincere Appreciation to:</vt:lpstr>
      <vt:lpstr>PowerPoint Presentation</vt:lpstr>
      <vt:lpstr>PowerPoint Presentation</vt:lpstr>
      <vt:lpstr>PowerPoint Presentation</vt:lpstr>
      <vt:lpstr>PowerPoint Presentation</vt:lpstr>
      <vt:lpstr>Data Collected</vt:lpstr>
      <vt:lpstr>How am I conceptualizing threat in this context?</vt:lpstr>
      <vt:lpstr>Memory Under Threat</vt:lpstr>
      <vt:lpstr>Memory Under Threat</vt:lpstr>
      <vt:lpstr>Memory Under Threat</vt:lpstr>
      <vt:lpstr>Memory Under Threat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Billy Mitchell</dc:creator>
  <cp:lastModifiedBy>Billy Mitchell</cp:lastModifiedBy>
  <cp:revision>503</cp:revision>
  <dcterms:created xsi:type="dcterms:W3CDTF">2023-10-09T00:18:54Z</dcterms:created>
  <dcterms:modified xsi:type="dcterms:W3CDTF">2023-12-14T17:48:30Z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0x010100D8F4F364230FDE40866A7645F1D40DA6</vt:lpwstr>
  </property>
</Properties>
</file>